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2.xml" ContentType="application/vnd.openxmlformats-officedocument.presentationml.slide+xml"/>
  <Override PartName="/ppt/slides/slide18.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79" r:id="rId4"/>
    <p:sldId id="273" r:id="rId5"/>
    <p:sldId id="280" r:id="rId6"/>
    <p:sldId id="281" r:id="rId7"/>
    <p:sldId id="261" r:id="rId8"/>
    <p:sldId id="262" r:id="rId9"/>
    <p:sldId id="263" r:id="rId10"/>
    <p:sldId id="275" r:id="rId11"/>
    <p:sldId id="276" r:id="rId12"/>
    <p:sldId id="277" r:id="rId13"/>
    <p:sldId id="278" r:id="rId14"/>
    <p:sldId id="264" r:id="rId15"/>
    <p:sldId id="271" r:id="rId16"/>
    <p:sldId id="272" r:id="rId17"/>
    <p:sldId id="265" r:id="rId18"/>
    <p:sldId id="266" r:id="rId19"/>
    <p:sldId id="267" r:id="rId20"/>
    <p:sldId id="268" r:id="rId21"/>
    <p:sldId id="269" r:id="rId22"/>
    <p:sldId id="2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xmlns=""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14/01/2019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14/01/2019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5" Type="http://schemas.openxmlformats.org/officeDocument/2006/relationships/image" Target="../media/image9.gif"/><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3.xml"/><Relationship Id="rId5" Type="http://schemas.openxmlformats.org/officeDocument/2006/relationships/image" Target="../media/image13.jpeg"/><Relationship Id="rId4" Type="http://schemas.openxmlformats.org/officeDocument/2006/relationships/image" Target="../media/image12.gif"/></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FA8D8FB-5906-454C-93B2-9B990D5AB120}"/>
              </a:ext>
            </a:extLst>
          </p:cNvPr>
          <p:cNvSpPr txBox="1"/>
          <p:nvPr/>
        </p:nvSpPr>
        <p:spPr>
          <a:xfrm>
            <a:off x="35496" y="1772816"/>
            <a:ext cx="5292080" cy="2631490"/>
          </a:xfrm>
          <a:prstGeom prst="rect">
            <a:avLst/>
          </a:prstGeom>
          <a:noFill/>
        </p:spPr>
        <p:txBody>
          <a:bodyPr wrap="square" rtlCol="0">
            <a:spAutoFit/>
          </a:bodyPr>
          <a:lstStyle/>
          <a:p>
            <a:endPar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a:p>
            <a:pPr algn="ctr"/>
            <a:r>
              <a:rPr lang="en-US" sz="3300"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a:t>
            </a:r>
            <a:r>
              <a:rPr lang="en-US"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PROMOTING</a:t>
            </a:r>
          </a:p>
          <a:p>
            <a:pPr algn="ctr"/>
            <a:r>
              <a:rPr lang="en-US" sz="3300" b="1" dirty="0" smtClean="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YOUTH EMPLOYMENT IN REMOTE AREAS IN JORDAN / JOB-JO</a:t>
            </a:r>
          </a:p>
        </p:txBody>
      </p:sp>
      <p:sp>
        <p:nvSpPr>
          <p:cNvPr id="2" name="Rectangle 1"/>
          <p:cNvSpPr/>
          <p:nvPr/>
        </p:nvSpPr>
        <p:spPr>
          <a:xfrm>
            <a:off x="5064447" y="5374957"/>
            <a:ext cx="3972049" cy="646331"/>
          </a:xfrm>
          <a:prstGeom prst="rect">
            <a:avLst/>
          </a:prstGeom>
        </p:spPr>
        <p:txBody>
          <a:bodyPr wrap="none">
            <a:spAutoFit/>
          </a:bodyPr>
          <a:lstStyle/>
          <a:p>
            <a:pPr algn="ctr"/>
            <a:r>
              <a:rPr lang="en-US" sz="3600" dirty="0">
                <a:solidFill>
                  <a:schemeClr val="tx1">
                    <a:lumMod val="50000"/>
                    <a:lumOff val="50000"/>
                  </a:schemeClr>
                </a:solidFill>
                <a:effectLst>
                  <a:outerShdw blurRad="38100" dist="38100" dir="2700000" algn="tl">
                    <a:srgbClr val="000000">
                      <a:alpha val="43137"/>
                    </a:srgbClr>
                  </a:outerShdw>
                </a:effectLst>
                <a:cs typeface="Times New Roman" panose="02020603050405020304" pitchFamily="18" charset="0"/>
              </a:rPr>
              <a:t>Prof.Omer Maaitah </a:t>
            </a:r>
          </a:p>
        </p:txBody>
      </p:sp>
    </p:spTree>
    <p:extLst>
      <p:ext uri="{BB962C8B-B14F-4D97-AF65-F5344CB8AC3E}">
        <p14:creationId xmlns:p14="http://schemas.microsoft.com/office/powerpoint/2010/main" xmlns=""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60648"/>
            <a:ext cx="8229600" cy="1143000"/>
          </a:xfrm>
        </p:spPr>
        <p:txBody>
          <a:bodyPr>
            <a:noAutofit/>
          </a:bodyPr>
          <a:lstStyle/>
          <a:p>
            <a:pPr algn="l"/>
            <a:r>
              <a:rPr lang="en-US" dirty="0" smtClean="0">
                <a:solidFill>
                  <a:schemeClr val="bg1">
                    <a:lumMod val="95000"/>
                  </a:schemeClr>
                </a:solidFill>
                <a:effectLst>
                  <a:outerShdw blurRad="38100" dist="38100" dir="2700000" algn="tl">
                    <a:srgbClr val="000000">
                      <a:alpha val="43137"/>
                    </a:srgbClr>
                  </a:outerShdw>
                </a:effectLst>
              </a:rPr>
              <a:t>Impact and sustainability </a:t>
            </a:r>
            <a:br>
              <a:rPr lang="en-US" dirty="0" smtClean="0">
                <a:solidFill>
                  <a:schemeClr val="bg1">
                    <a:lumMod val="95000"/>
                  </a:schemeClr>
                </a:solidFill>
                <a:effectLst>
                  <a:outerShdw blurRad="38100" dist="38100" dir="2700000" algn="tl">
                    <a:srgbClr val="000000">
                      <a:alpha val="43137"/>
                    </a:srgbClr>
                  </a:outerShdw>
                </a:effectLst>
              </a:rPr>
            </a:br>
            <a:endParaRPr lang="en-US" dirty="0">
              <a:solidFill>
                <a:schemeClr val="bg1">
                  <a:lumMod val="9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412776"/>
            <a:ext cx="8435280" cy="4525963"/>
          </a:xfrm>
        </p:spPr>
        <p:txBody>
          <a:bodyPr>
            <a:noAutofit/>
          </a:bodyPr>
          <a:lstStyle/>
          <a:p>
            <a:pPr>
              <a:buNone/>
            </a:pPr>
            <a:r>
              <a:rPr lang="en-US" sz="2600" dirty="0" smtClean="0">
                <a:solidFill>
                  <a:schemeClr val="tx1">
                    <a:lumMod val="75000"/>
                    <a:lumOff val="25000"/>
                  </a:schemeClr>
                </a:solidFill>
              </a:rPr>
              <a:t>1-The </a:t>
            </a:r>
            <a:r>
              <a:rPr lang="en-US" sz="2600" dirty="0" smtClean="0">
                <a:solidFill>
                  <a:schemeClr val="tx1">
                    <a:lumMod val="75000"/>
                    <a:lumOff val="25000"/>
                  </a:schemeClr>
                </a:solidFill>
              </a:rPr>
              <a:t>project demonstrates that it will have an impact on aspects related to employment, poverty and internationalization in the network to be established among the participating higher education institutions. In this regard, three main elements are identified, namely: </a:t>
            </a:r>
            <a:endParaRPr lang="en-US" sz="2600" dirty="0" smtClean="0">
              <a:solidFill>
                <a:schemeClr val="tx1">
                  <a:lumMod val="75000"/>
                  <a:lumOff val="25000"/>
                </a:schemeClr>
              </a:solidFill>
            </a:endParaRPr>
          </a:p>
          <a:p>
            <a:pPr lvl="2"/>
            <a:r>
              <a:rPr lang="en-US" b="1" dirty="0" smtClean="0">
                <a:solidFill>
                  <a:schemeClr val="tx1">
                    <a:lumMod val="75000"/>
                    <a:lumOff val="25000"/>
                  </a:schemeClr>
                </a:solidFill>
              </a:rPr>
              <a:t> </a:t>
            </a:r>
            <a:r>
              <a:rPr lang="en-US" b="1" dirty="0" smtClean="0">
                <a:solidFill>
                  <a:schemeClr val="tx1">
                    <a:lumMod val="75000"/>
                    <a:lumOff val="25000"/>
                  </a:schemeClr>
                </a:solidFill>
              </a:rPr>
              <a:t>the establishment of career centres</a:t>
            </a:r>
            <a:r>
              <a:rPr lang="en-US" b="1" dirty="0">
                <a:solidFill>
                  <a:schemeClr val="tx1">
                    <a:lumMod val="75000"/>
                    <a:lumOff val="25000"/>
                  </a:schemeClr>
                </a:solidFill>
              </a:rPr>
              <a:t>.</a:t>
            </a:r>
            <a:endParaRPr lang="en-US" b="1" dirty="0" smtClean="0">
              <a:solidFill>
                <a:schemeClr val="tx1">
                  <a:lumMod val="75000"/>
                  <a:lumOff val="25000"/>
                </a:schemeClr>
              </a:solidFill>
            </a:endParaRPr>
          </a:p>
          <a:p>
            <a:pPr lvl="2"/>
            <a:r>
              <a:rPr lang="en-US" b="1" dirty="0" smtClean="0">
                <a:solidFill>
                  <a:schemeClr val="tx1">
                    <a:lumMod val="75000"/>
                    <a:lumOff val="25000"/>
                  </a:schemeClr>
                </a:solidFill>
              </a:rPr>
              <a:t>capacity </a:t>
            </a:r>
            <a:r>
              <a:rPr lang="en-US" b="1" dirty="0" smtClean="0">
                <a:solidFill>
                  <a:schemeClr val="tx1">
                    <a:lumMod val="75000"/>
                    <a:lumOff val="25000"/>
                  </a:schemeClr>
                </a:solidFill>
              </a:rPr>
              <a:t>building of the partners’ staff and students and </a:t>
            </a:r>
          </a:p>
          <a:p>
            <a:pPr lvl="2"/>
            <a:r>
              <a:rPr lang="en-US" b="1" dirty="0" smtClean="0">
                <a:solidFill>
                  <a:schemeClr val="tx1">
                    <a:lumMod val="75000"/>
                    <a:lumOff val="25000"/>
                  </a:schemeClr>
                </a:solidFill>
              </a:rPr>
              <a:t>improving </a:t>
            </a:r>
            <a:r>
              <a:rPr lang="en-US" b="1" dirty="0" smtClean="0">
                <a:solidFill>
                  <a:schemeClr val="tx1">
                    <a:lumMod val="75000"/>
                    <a:lumOff val="25000"/>
                  </a:schemeClr>
                </a:solidFill>
              </a:rPr>
              <a:t>the relationships between Jordanian and EU         partners</a:t>
            </a:r>
            <a:r>
              <a:rPr lang="en-US" sz="1800" dirty="0" smtClean="0">
                <a:solidFill>
                  <a:schemeClr val="tx1">
                    <a:lumMod val="75000"/>
                    <a:lumOff val="25000"/>
                  </a:schemeClr>
                </a:solidFill>
              </a:rPr>
              <a:t>. </a:t>
            </a:r>
          </a:p>
          <a:p>
            <a:pPr>
              <a:buNone/>
            </a:pPr>
            <a:r>
              <a:rPr lang="en-US" sz="2600" dirty="0" smtClean="0">
                <a:solidFill>
                  <a:schemeClr val="tx1">
                    <a:lumMod val="75000"/>
                    <a:lumOff val="25000"/>
                  </a:schemeClr>
                </a:solidFill>
              </a:rPr>
              <a:t>2- This </a:t>
            </a:r>
            <a:r>
              <a:rPr lang="en-US" sz="2600" dirty="0" smtClean="0">
                <a:solidFill>
                  <a:schemeClr val="tx1">
                    <a:lumMod val="75000"/>
                    <a:lumOff val="25000"/>
                  </a:schemeClr>
                </a:solidFill>
              </a:rPr>
              <a:t>is important in terms of the development and tailoring of concept modules as part of a new approach to encourage employment and reduce poverty. </a:t>
            </a:r>
          </a:p>
          <a:p>
            <a:endParaRPr lang="en-US" sz="2600" dirty="0">
              <a:solidFill>
                <a:schemeClr val="tx1">
                  <a:lumMod val="75000"/>
                  <a:lumOff val="2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buNone/>
            </a:pPr>
            <a:r>
              <a:rPr lang="en-US" dirty="0" smtClean="0">
                <a:solidFill>
                  <a:schemeClr val="tx1">
                    <a:lumMod val="75000"/>
                    <a:lumOff val="25000"/>
                  </a:schemeClr>
                </a:solidFill>
              </a:rPr>
              <a:t>3- The </a:t>
            </a:r>
            <a:r>
              <a:rPr lang="en-US" dirty="0" smtClean="0">
                <a:solidFill>
                  <a:schemeClr val="tx1">
                    <a:lumMod val="75000"/>
                    <a:lumOff val="25000"/>
                  </a:schemeClr>
                </a:solidFill>
              </a:rPr>
              <a:t>project suggests a clear and efficient dissemination plan during the lifetime of the project. The work package devoted to dissemination includes several concrete activities, including the use of information materials, a website platform, an operative network, social media, annual meetings, workshops, public events, press, publications and conferences; however, information provided about how these means will be implemented needs further elaboration in the work plan and in the Logical Framework Matrix. Overall, the dissemination plans at the national and international level are good and aim to reach all the identified target groups. </a:t>
            </a:r>
          </a:p>
          <a:p>
            <a:endParaRPr lang="en-US" dirty="0">
              <a:solidFill>
                <a:schemeClr val="tx1">
                  <a:lumMod val="75000"/>
                  <a:lumOff val="2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buNone/>
            </a:pPr>
            <a:r>
              <a:rPr lang="en-US" dirty="0" smtClean="0">
                <a:solidFill>
                  <a:schemeClr val="tx1">
                    <a:lumMod val="75000"/>
                    <a:lumOff val="25000"/>
                  </a:schemeClr>
                </a:solidFill>
              </a:rPr>
              <a:t>4- The </a:t>
            </a:r>
            <a:r>
              <a:rPr lang="en-US" dirty="0" smtClean="0">
                <a:solidFill>
                  <a:schemeClr val="tx1">
                    <a:lumMod val="75000"/>
                    <a:lumOff val="25000"/>
                  </a:schemeClr>
                </a:solidFill>
              </a:rPr>
              <a:t>project suggests an appropriate approach to guarantee the dissemination process beyond the lifetime of the project into mainstream Jordanian higher education programmers. It also indicates how the Partner Country institutions, through their established career centers, will deal with the issue of employment and poverty in the future. The career centers, the trained staff, the continuous preparation of teaching and training material, the cooperation with non-academic partners and the website, will support the sustainability of the project. However, while all these actions are essential, no particular explanation is given regarding how they will generate the necessary sustainable development of the established </a:t>
            </a:r>
            <a:r>
              <a:rPr lang="en-US" dirty="0" err="1" smtClean="0">
                <a:solidFill>
                  <a:schemeClr val="tx1">
                    <a:lumMod val="75000"/>
                    <a:lumOff val="25000"/>
                  </a:schemeClr>
                </a:solidFill>
              </a:rPr>
              <a:t>programme</a:t>
            </a:r>
            <a:r>
              <a:rPr lang="en-US" dirty="0" smtClean="0">
                <a:solidFill>
                  <a:schemeClr val="tx1">
                    <a:lumMod val="75000"/>
                    <a:lumOff val="25000"/>
                  </a:schemeClr>
                </a:solidFill>
              </a:rPr>
              <a:t>. </a:t>
            </a:r>
          </a:p>
          <a:p>
            <a:endParaRPr lang="en-US" dirty="0">
              <a:solidFill>
                <a:schemeClr val="tx1">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384"/>
            <a:ext cx="8229600" cy="1143000"/>
          </a:xfrm>
        </p:spPr>
        <p:txBody>
          <a:bodyPr>
            <a:noAutofit/>
          </a:bodyPr>
          <a:lstStyle/>
          <a:p>
            <a:pPr algn="l"/>
            <a:r>
              <a:rPr lang="en-US" sz="3200" dirty="0" smtClean="0">
                <a:solidFill>
                  <a:schemeClr val="bg1"/>
                </a:solidFill>
                <a:effectLst>
                  <a:outerShdw blurRad="38100" dist="38100" dir="2700000" algn="tl">
                    <a:srgbClr val="000000">
                      <a:alpha val="43137"/>
                    </a:srgbClr>
                  </a:outerShdw>
                </a:effectLst>
              </a:rPr>
              <a:t>The trainings and material will be</a:t>
            </a:r>
            <a:br>
              <a:rPr lang="en-US" sz="3200" dirty="0" smtClean="0">
                <a:solidFill>
                  <a:schemeClr val="bg1"/>
                </a:solidFill>
                <a:effectLst>
                  <a:outerShdw blurRad="38100" dist="38100" dir="2700000" algn="tl">
                    <a:srgbClr val="000000">
                      <a:alpha val="43137"/>
                    </a:srgbClr>
                  </a:outerShdw>
                </a:effectLst>
              </a:rPr>
            </a:br>
            <a:r>
              <a:rPr lang="en-US" sz="3200" dirty="0" smtClean="0">
                <a:solidFill>
                  <a:schemeClr val="bg1"/>
                </a:solidFill>
                <a:effectLst>
                  <a:outerShdw blurRad="38100" dist="38100" dir="2700000" algn="tl">
                    <a:srgbClr val="000000">
                      <a:alpha val="43137"/>
                    </a:srgbClr>
                  </a:outerShdw>
                </a:effectLst>
              </a:rPr>
              <a:t> structured on following areas:</a:t>
            </a:r>
            <a:endParaRPr lang="en-US" sz="3200" dirty="0">
              <a:solidFill>
                <a:schemeClr val="bg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67544" y="991269"/>
            <a:ext cx="8229600" cy="4525963"/>
          </a:xfrm>
        </p:spPr>
        <p:txBody>
          <a:bodyPr>
            <a:noAutofit/>
          </a:bodyPr>
          <a:lstStyle/>
          <a:p>
            <a:pPr marL="0" indent="0">
              <a:buNone/>
            </a:pPr>
            <a:r>
              <a:rPr lang="en-US" sz="2200" dirty="0" smtClean="0">
                <a:solidFill>
                  <a:schemeClr val="tx1">
                    <a:lumMod val="75000"/>
                    <a:lumOff val="25000"/>
                  </a:schemeClr>
                </a:solidFill>
              </a:rPr>
              <a:t> </a:t>
            </a:r>
          </a:p>
          <a:p>
            <a:r>
              <a:rPr lang="en-US" sz="2200" dirty="0" smtClean="0">
                <a:solidFill>
                  <a:schemeClr val="tx1">
                    <a:lumMod val="75000"/>
                    <a:lumOff val="25000"/>
                  </a:schemeClr>
                </a:solidFill>
              </a:rPr>
              <a:t>(A)-Training Courses on Personal and Communication Skills Development. It helps them to set goals in their life to maximize their potential. They will be guided to identify the skills they need to enhance their employability prospects, raise their confidence, and lead to fulfilling higher quality life. Extensive focus will be on the communication skills. </a:t>
            </a:r>
          </a:p>
          <a:p>
            <a:r>
              <a:rPr lang="en-US" sz="2200" dirty="0" smtClean="0">
                <a:solidFill>
                  <a:schemeClr val="tx1">
                    <a:lumMod val="75000"/>
                    <a:lumOff val="25000"/>
                  </a:schemeClr>
                </a:solidFill>
              </a:rPr>
              <a:t>(B)-Training on job preparation to equip unemployment people with advanced job hunting skills and career development. These experiences will provide the people with an insight into the tasks and duties of different industries. </a:t>
            </a:r>
          </a:p>
          <a:p>
            <a:r>
              <a:rPr lang="en-US" sz="2200" dirty="0" smtClean="0">
                <a:solidFill>
                  <a:schemeClr val="tx1">
                    <a:lumMod val="75000"/>
                    <a:lumOff val="25000"/>
                  </a:schemeClr>
                </a:solidFill>
              </a:rPr>
              <a:t>(C)- Training course on interview skills and the opportunity to participate in Industry Awareness Experiences and to enhance of persuading </a:t>
            </a:r>
          </a:p>
          <a:p>
            <a:r>
              <a:rPr lang="en-US" sz="2200" dirty="0" smtClean="0">
                <a:solidFill>
                  <a:schemeClr val="tx1">
                    <a:lumMod val="75000"/>
                    <a:lumOff val="25000"/>
                  </a:schemeClr>
                </a:solidFill>
              </a:rPr>
              <a:t>(D)-Global citizenship education and civil </a:t>
            </a:r>
            <a:r>
              <a:rPr lang="en-US" sz="2200" dirty="0" err="1" smtClean="0">
                <a:solidFill>
                  <a:schemeClr val="tx1">
                    <a:lumMod val="75000"/>
                    <a:lumOff val="25000"/>
                  </a:schemeClr>
                </a:solidFill>
              </a:rPr>
              <a:t>behaviour</a:t>
            </a:r>
            <a:r>
              <a:rPr lang="en-US" sz="2200" dirty="0" smtClean="0">
                <a:solidFill>
                  <a:schemeClr val="tx1">
                    <a:lumMod val="75000"/>
                    <a:lumOff val="25000"/>
                  </a:schemeClr>
                </a:solidFill>
              </a:rPr>
              <a:t>- Critical Thinking in Solving Problems and New Ideas </a:t>
            </a:r>
          </a:p>
          <a:p>
            <a:endParaRPr lang="en-US" sz="2200" dirty="0">
              <a:solidFill>
                <a:schemeClr val="tx1">
                  <a:lumMod val="75000"/>
                  <a:lumOff val="2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16" y="-99392"/>
            <a:ext cx="8229600" cy="1143000"/>
          </a:xfrm>
        </p:spPr>
        <p:txBody>
          <a:bodyPr/>
          <a:lstStyle/>
          <a:p>
            <a:pPr algn="l"/>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Project Partners </a:t>
            </a:r>
          </a:p>
        </p:txBody>
      </p:sp>
      <p:graphicFrame>
        <p:nvGraphicFramePr>
          <p:cNvPr id="7" name="Content Placeholder 6">
            <a:extLst>
              <a:ext uri="{FF2B5EF4-FFF2-40B4-BE49-F238E27FC236}">
                <a16:creationId xmlns="" xmlns:a16="http://schemas.microsoft.com/office/drawing/2014/main" id="{763139C3-E124-4846-A584-EBEEAC40EB7E}"/>
              </a:ext>
            </a:extLst>
          </p:cNvPr>
          <p:cNvGraphicFramePr>
            <a:graphicFrameLocks noGrp="1"/>
          </p:cNvGraphicFramePr>
          <p:nvPr>
            <p:ph idx="1"/>
            <p:extLst>
              <p:ext uri="{D42A27DB-BD31-4B8C-83A1-F6EECF244321}">
                <p14:modId xmlns:p14="http://schemas.microsoft.com/office/powerpoint/2010/main" xmlns="" val="1396489563"/>
              </p:ext>
            </p:extLst>
          </p:nvPr>
        </p:nvGraphicFramePr>
        <p:xfrm>
          <a:off x="0" y="1340769"/>
          <a:ext cx="9144000" cy="5532839"/>
        </p:xfrm>
        <a:graphic>
          <a:graphicData uri="http://schemas.openxmlformats.org/drawingml/2006/table">
            <a:tbl>
              <a:tblPr firstRow="1" bandRow="1">
                <a:tableStyleId>{9D7B26C5-4107-4FEC-AEDC-1716B250A1EF}</a:tableStyleId>
              </a:tblPr>
              <a:tblGrid>
                <a:gridCol w="3275856">
                  <a:extLst>
                    <a:ext uri="{9D8B030D-6E8A-4147-A177-3AD203B41FA5}">
                      <a16:colId xmlns="" xmlns:a16="http://schemas.microsoft.com/office/drawing/2014/main" val="3656140860"/>
                    </a:ext>
                  </a:extLst>
                </a:gridCol>
                <a:gridCol w="5868144">
                  <a:extLst>
                    <a:ext uri="{9D8B030D-6E8A-4147-A177-3AD203B41FA5}">
                      <a16:colId xmlns="" xmlns:a16="http://schemas.microsoft.com/office/drawing/2014/main" val="2455973085"/>
                    </a:ext>
                  </a:extLst>
                </a:gridCol>
              </a:tblGrid>
              <a:tr h="419191">
                <a:tc>
                  <a:txBody>
                    <a:bodyPr/>
                    <a:lstStyle/>
                    <a:p>
                      <a:pPr algn="ctr"/>
                      <a:r>
                        <a:rPr lang="en-US" sz="2200" b="1" dirty="0">
                          <a:solidFill>
                            <a:schemeClr val="tx1">
                              <a:lumMod val="75000"/>
                              <a:lumOff val="25000"/>
                            </a:schemeClr>
                          </a:solidFill>
                          <a:effectLst>
                            <a:outerShdw blurRad="38100" dist="38100" dir="2700000" algn="tl">
                              <a:srgbClr val="000000">
                                <a:alpha val="43137"/>
                              </a:srgbClr>
                            </a:outerShdw>
                          </a:effectLst>
                        </a:rPr>
                        <a:t>Partner number &amp; Logo</a:t>
                      </a:r>
                      <a:endParaRPr lang="en-US" sz="2200"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r>
                        <a:rPr lang="en-US" sz="2200" b="1" dirty="0">
                          <a:solidFill>
                            <a:schemeClr val="tx1">
                              <a:lumMod val="75000"/>
                              <a:lumOff val="25000"/>
                            </a:schemeClr>
                          </a:solidFill>
                          <a:effectLst>
                            <a:outerShdw blurRad="38100" dist="38100" dir="2700000" algn="tl">
                              <a:srgbClr val="000000">
                                <a:alpha val="43137"/>
                              </a:srgbClr>
                            </a:outerShdw>
                          </a:effectLst>
                        </a:rPr>
                        <a:t>Partner name</a:t>
                      </a:r>
                      <a:endParaRPr lang="en-US" sz="2200"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601256033"/>
                  </a:ext>
                </a:extLst>
              </a:tr>
              <a:tr h="979003">
                <a:tc>
                  <a:txBody>
                    <a:bodyPr/>
                    <a:lstStyle/>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r>
                        <a:rPr lang="en-US" b="1" dirty="0" smtClean="0">
                          <a:solidFill>
                            <a:schemeClr val="tx1">
                              <a:lumMod val="75000"/>
                              <a:lumOff val="25000"/>
                            </a:schemeClr>
                          </a:solidFill>
                          <a:effectLst>
                            <a:outerShdw blurRad="38100" dist="38100" dir="2700000" algn="tl">
                              <a:srgbClr val="000000">
                                <a:alpha val="43137"/>
                              </a:srgbClr>
                            </a:outerShdw>
                          </a:effectLst>
                        </a:rPr>
                        <a:t>P1</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r>
                        <a:rPr lang="en-US" sz="2000" b="1" dirty="0" err="1" smtClean="0">
                          <a:solidFill>
                            <a:schemeClr val="tx1">
                              <a:lumMod val="75000"/>
                              <a:lumOff val="25000"/>
                            </a:schemeClr>
                          </a:solidFill>
                          <a:effectLst>
                            <a:outerShdw blurRad="38100" dist="38100" dir="2700000" algn="tl">
                              <a:srgbClr val="000000">
                                <a:alpha val="43137"/>
                              </a:srgbClr>
                            </a:outerShdw>
                          </a:effectLst>
                        </a:rPr>
                        <a:t>Mutah</a:t>
                      </a:r>
                      <a:r>
                        <a:rPr lang="en-US" sz="2000" b="1" dirty="0" smtClean="0">
                          <a:solidFill>
                            <a:schemeClr val="tx1">
                              <a:lumMod val="75000"/>
                              <a:lumOff val="25000"/>
                            </a:schemeClr>
                          </a:solidFill>
                          <a:effectLst>
                            <a:outerShdw blurRad="38100" dist="38100" dir="2700000" algn="tl">
                              <a:srgbClr val="000000">
                                <a:alpha val="43137"/>
                              </a:srgbClr>
                            </a:outerShdw>
                          </a:effectLst>
                        </a:rPr>
                        <a:t> </a:t>
                      </a:r>
                      <a:r>
                        <a:rPr lang="en-US" sz="2000" b="1" dirty="0">
                          <a:solidFill>
                            <a:schemeClr val="tx1">
                              <a:lumMod val="75000"/>
                              <a:lumOff val="25000"/>
                            </a:schemeClr>
                          </a:solidFill>
                          <a:effectLst>
                            <a:outerShdw blurRad="38100" dist="38100" dir="2700000" algn="tl">
                              <a:srgbClr val="000000">
                                <a:alpha val="43137"/>
                              </a:srgbClr>
                            </a:outerShdw>
                          </a:effectLst>
                        </a:rPr>
                        <a:t>University (MU) </a:t>
                      </a:r>
                      <a:endParaRPr lang="en-US" sz="2000"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601542296"/>
                  </a:ext>
                </a:extLst>
              </a:tr>
              <a:tr h="1467168">
                <a:tc>
                  <a:txBody>
                    <a:bodyPr/>
                    <a:lstStyle/>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r>
                        <a:rPr lang="en-US" b="1" dirty="0">
                          <a:solidFill>
                            <a:schemeClr val="tx1">
                              <a:lumMod val="75000"/>
                              <a:lumOff val="25000"/>
                            </a:schemeClr>
                          </a:solidFill>
                          <a:effectLst>
                            <a:outerShdw blurRad="38100" dist="38100" dir="2700000" algn="tl">
                              <a:srgbClr val="000000">
                                <a:alpha val="43137"/>
                              </a:srgbClr>
                            </a:outerShdw>
                          </a:effectLst>
                        </a:rPr>
                        <a:t>P2</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r>
                        <a:rPr lang="en-US" sz="2000" b="1" dirty="0">
                          <a:solidFill>
                            <a:schemeClr val="tx1">
                              <a:lumMod val="75000"/>
                              <a:lumOff val="25000"/>
                            </a:schemeClr>
                          </a:solidFill>
                          <a:effectLst>
                            <a:outerShdw blurRad="38100" dist="38100" dir="2700000" algn="tl">
                              <a:srgbClr val="000000">
                                <a:alpha val="43137"/>
                              </a:srgbClr>
                            </a:outerShdw>
                          </a:effectLst>
                        </a:rPr>
                        <a:t>Tafila Technical University (TTU)</a:t>
                      </a:r>
                    </a:p>
                    <a:p>
                      <a:pPr algn="ctr"/>
                      <a:r>
                        <a:rPr lang="en-US" b="1" dirty="0">
                          <a:solidFill>
                            <a:schemeClr val="tx1">
                              <a:lumMod val="75000"/>
                              <a:lumOff val="25000"/>
                            </a:schemeClr>
                          </a:solidFill>
                          <a:effectLst>
                            <a:outerShdw blurRad="38100" dist="38100" dir="2700000" algn="tl">
                              <a:srgbClr val="000000">
                                <a:alpha val="43137"/>
                              </a:srgbClr>
                            </a:outerShdw>
                          </a:effectLst>
                        </a:rPr>
                        <a:t> </a:t>
                      </a:r>
                    </a:p>
                    <a:p>
                      <a:pPr algn="ct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596797972"/>
                  </a:ext>
                </a:extLst>
              </a:tr>
              <a:tr h="1467168">
                <a:tc>
                  <a:txBody>
                    <a:bodyPr/>
                    <a:lstStyle/>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r>
                        <a:rPr lang="en-US" b="1" dirty="0">
                          <a:solidFill>
                            <a:schemeClr val="tx1">
                              <a:lumMod val="75000"/>
                              <a:lumOff val="25000"/>
                            </a:schemeClr>
                          </a:solidFill>
                          <a:effectLst>
                            <a:outerShdw blurRad="38100" dist="38100" dir="2700000" algn="tl">
                              <a:srgbClr val="000000">
                                <a:alpha val="43137"/>
                              </a:srgbClr>
                            </a:outerShdw>
                          </a:effectLst>
                        </a:rPr>
                        <a:t>P3</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r>
                        <a:rPr lang="en-US" sz="2000" b="1" dirty="0">
                          <a:solidFill>
                            <a:schemeClr val="tx1">
                              <a:lumMod val="75000"/>
                              <a:lumOff val="25000"/>
                            </a:schemeClr>
                          </a:solidFill>
                          <a:effectLst>
                            <a:outerShdw blurRad="38100" dist="38100" dir="2700000" algn="tl">
                              <a:srgbClr val="000000">
                                <a:alpha val="43137"/>
                              </a:srgbClr>
                            </a:outerShdw>
                          </a:effectLst>
                        </a:rPr>
                        <a:t>Al Hussein Bin Talal  University (AHU) </a:t>
                      </a:r>
                    </a:p>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964053400"/>
                  </a:ext>
                </a:extLst>
              </a:tr>
              <a:tr h="1140076">
                <a:tc>
                  <a:txBody>
                    <a:bodyPr/>
                    <a:lstStyle/>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endParaRPr lang="en-US" b="1" dirty="0">
                        <a:solidFill>
                          <a:schemeClr val="tx1">
                            <a:lumMod val="75000"/>
                            <a:lumOff val="25000"/>
                          </a:schemeClr>
                        </a:solidFill>
                        <a:effectLst>
                          <a:outerShdw blurRad="38100" dist="38100" dir="2700000" algn="tl">
                            <a:srgbClr val="000000">
                              <a:alpha val="43137"/>
                            </a:srgbClr>
                          </a:outerShdw>
                        </a:effectLst>
                      </a:endParaRPr>
                    </a:p>
                    <a:p>
                      <a:pPr algn="l"/>
                      <a:r>
                        <a:rPr lang="en-US" b="1" dirty="0">
                          <a:solidFill>
                            <a:schemeClr val="tx1">
                              <a:lumMod val="75000"/>
                              <a:lumOff val="25000"/>
                            </a:schemeClr>
                          </a:solidFill>
                          <a:effectLst>
                            <a:outerShdw blurRad="38100" dist="38100" dir="2700000" algn="tl">
                              <a:srgbClr val="000000">
                                <a:alpha val="43137"/>
                              </a:srgbClr>
                            </a:outerShdw>
                          </a:effectLst>
                        </a:rPr>
                        <a:t>P4</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b="1" dirty="0">
                        <a:solidFill>
                          <a:schemeClr val="tx1">
                            <a:lumMod val="75000"/>
                            <a:lumOff val="25000"/>
                          </a:schemeClr>
                        </a:solidFill>
                        <a:effectLst>
                          <a:outerShdw blurRad="38100" dist="38100" dir="2700000" algn="tl">
                            <a:srgbClr val="000000">
                              <a:alpha val="43137"/>
                            </a:srgbClr>
                          </a:outerShdw>
                        </a:effectLst>
                      </a:endParaRPr>
                    </a:p>
                    <a:p>
                      <a:pPr algn="ctr"/>
                      <a:r>
                        <a:rPr lang="en-US" sz="2000" b="1" dirty="0">
                          <a:solidFill>
                            <a:schemeClr val="tx1">
                              <a:lumMod val="75000"/>
                              <a:lumOff val="25000"/>
                            </a:schemeClr>
                          </a:solidFill>
                          <a:effectLst>
                            <a:outerShdw blurRad="38100" dist="38100" dir="2700000" algn="tl">
                              <a:srgbClr val="000000">
                                <a:alpha val="43137"/>
                              </a:srgbClr>
                            </a:outerShdw>
                          </a:effectLst>
                        </a:rPr>
                        <a:t>The Ministry of Public Works and Housing (MPWH)</a:t>
                      </a:r>
                    </a:p>
                    <a:p>
                      <a:pPr algn="ctr"/>
                      <a:r>
                        <a:rPr lang="en-US" b="1" dirty="0">
                          <a:solidFill>
                            <a:schemeClr val="tx1">
                              <a:lumMod val="75000"/>
                              <a:lumOff val="25000"/>
                            </a:schemeClr>
                          </a:solidFill>
                          <a:effectLst>
                            <a:outerShdw blurRad="38100" dist="38100" dir="2700000" algn="tl">
                              <a:srgbClr val="000000">
                                <a:alpha val="43137"/>
                              </a:srgbClr>
                            </a:outerShdw>
                          </a:effectLst>
                        </a:rPr>
                        <a:t> </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687937308"/>
                  </a:ext>
                </a:extLst>
              </a:tr>
            </a:tbl>
          </a:graphicData>
        </a:graphic>
      </p:graphicFrame>
      <p:pic>
        <p:nvPicPr>
          <p:cNvPr id="9" name="Picture 8" descr="https://www.mutah.edu.jo/sites/default/files/logo.png">
            <a:extLst>
              <a:ext uri="{FF2B5EF4-FFF2-40B4-BE49-F238E27FC236}">
                <a16:creationId xmlns="" xmlns:a16="http://schemas.microsoft.com/office/drawing/2014/main" id="{CDFD8380-F870-4BAA-B393-5776FD1ABE50}"/>
              </a:ext>
            </a:extLst>
          </p:cNvPr>
          <p:cNvPicPr/>
          <p:nvPr/>
        </p:nvPicPr>
        <p:blipFill>
          <a:blip r:embed="rId2" cstate="print"/>
          <a:srcRect/>
          <a:stretch>
            <a:fillRect/>
          </a:stretch>
        </p:blipFill>
        <p:spPr bwMode="auto">
          <a:xfrm>
            <a:off x="1440121" y="1916832"/>
            <a:ext cx="889000" cy="797697"/>
          </a:xfrm>
          <a:prstGeom prst="rect">
            <a:avLst/>
          </a:prstGeom>
          <a:noFill/>
          <a:ln w="9525">
            <a:noFill/>
            <a:miter lim="800000"/>
            <a:headEnd/>
            <a:tailEnd/>
          </a:ln>
        </p:spPr>
      </p:pic>
      <p:pic>
        <p:nvPicPr>
          <p:cNvPr id="10" name="Picture 9" descr="Ø¬Ø§ÙØ¹Ø© Ø§ÙØ·ÙÙÙØ© Ø§ÙØªÙÙÙØ© - Ø§ÙØ£Ø±Ø¯Ù">
            <a:extLst>
              <a:ext uri="{FF2B5EF4-FFF2-40B4-BE49-F238E27FC236}">
                <a16:creationId xmlns="" xmlns:a16="http://schemas.microsoft.com/office/drawing/2014/main" id="{CAF0AF42-7C07-475C-A3B5-6C886C40C294}"/>
              </a:ext>
            </a:extLst>
          </p:cNvPr>
          <p:cNvPicPr/>
          <p:nvPr/>
        </p:nvPicPr>
        <p:blipFill>
          <a:blip r:embed="rId3" cstate="print"/>
          <a:srcRect/>
          <a:stretch>
            <a:fillRect/>
          </a:stretch>
        </p:blipFill>
        <p:spPr bwMode="auto">
          <a:xfrm>
            <a:off x="637750" y="3212976"/>
            <a:ext cx="2638106" cy="720080"/>
          </a:xfrm>
          <a:prstGeom prst="rect">
            <a:avLst/>
          </a:prstGeom>
          <a:noFill/>
          <a:ln w="9525">
            <a:noFill/>
            <a:miter lim="800000"/>
            <a:headEnd/>
            <a:tailEnd/>
          </a:ln>
        </p:spPr>
      </p:pic>
      <p:pic>
        <p:nvPicPr>
          <p:cNvPr id="11" name="Picture 10" descr="http://email-soft.me/AHUASP/images/logo.png">
            <a:extLst>
              <a:ext uri="{FF2B5EF4-FFF2-40B4-BE49-F238E27FC236}">
                <a16:creationId xmlns="" xmlns:a16="http://schemas.microsoft.com/office/drawing/2014/main" id="{0635C59A-F09E-4D15-990F-1671F6BC1939}"/>
              </a:ext>
            </a:extLst>
          </p:cNvPr>
          <p:cNvPicPr/>
          <p:nvPr/>
        </p:nvPicPr>
        <p:blipFill>
          <a:blip r:embed="rId4" cstate="print"/>
          <a:srcRect/>
          <a:stretch>
            <a:fillRect/>
          </a:stretch>
        </p:blipFill>
        <p:spPr bwMode="auto">
          <a:xfrm>
            <a:off x="971600" y="4659336"/>
            <a:ext cx="1691905" cy="903574"/>
          </a:xfrm>
          <a:prstGeom prst="rect">
            <a:avLst/>
          </a:prstGeom>
          <a:noFill/>
          <a:ln w="9525">
            <a:noFill/>
            <a:miter lim="800000"/>
            <a:headEnd/>
            <a:tailEnd/>
          </a:ln>
        </p:spPr>
      </p:pic>
      <p:pic>
        <p:nvPicPr>
          <p:cNvPr id="12" name="Picture 11" descr="Image result for MINISTRY OF PUBLIC WORKS AND HOUSING in jordan logo">
            <a:extLst>
              <a:ext uri="{FF2B5EF4-FFF2-40B4-BE49-F238E27FC236}">
                <a16:creationId xmlns="" xmlns:a16="http://schemas.microsoft.com/office/drawing/2014/main" id="{E31B06C6-4DB2-479E-B895-2483DF4B4602}"/>
              </a:ext>
            </a:extLst>
          </p:cNvPr>
          <p:cNvPicPr/>
          <p:nvPr/>
        </p:nvPicPr>
        <p:blipFill>
          <a:blip r:embed="rId5" cstate="print"/>
          <a:srcRect/>
          <a:stretch>
            <a:fillRect/>
          </a:stretch>
        </p:blipFill>
        <p:spPr bwMode="auto">
          <a:xfrm>
            <a:off x="1288685" y="5909802"/>
            <a:ext cx="1040436" cy="903574"/>
          </a:xfrm>
          <a:prstGeom prst="rect">
            <a:avLst/>
          </a:prstGeom>
          <a:noFill/>
          <a:ln w="9525">
            <a:noFill/>
            <a:miter lim="800000"/>
            <a:headEnd/>
            <a:tailEnd/>
          </a:ln>
        </p:spPr>
      </p:pic>
    </p:spTree>
    <p:extLst>
      <p:ext uri="{BB962C8B-B14F-4D97-AF65-F5344CB8AC3E}">
        <p14:creationId xmlns:p14="http://schemas.microsoft.com/office/powerpoint/2010/main" xmlns="" val="4186863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 xmlns:a16="http://schemas.microsoft.com/office/drawing/2014/main" id="{763139C3-E124-4846-A584-EBEEAC40EB7E}"/>
              </a:ext>
            </a:extLst>
          </p:cNvPr>
          <p:cNvGraphicFramePr>
            <a:graphicFrameLocks noGrp="1"/>
          </p:cNvGraphicFramePr>
          <p:nvPr>
            <p:ph idx="1"/>
            <p:extLst>
              <p:ext uri="{D42A27DB-BD31-4B8C-83A1-F6EECF244321}">
                <p14:modId xmlns:p14="http://schemas.microsoft.com/office/powerpoint/2010/main" xmlns="" val="2105336088"/>
              </p:ext>
            </p:extLst>
          </p:nvPr>
        </p:nvGraphicFramePr>
        <p:xfrm>
          <a:off x="-2628" y="1340768"/>
          <a:ext cx="9144000" cy="5555076"/>
        </p:xfrm>
        <a:graphic>
          <a:graphicData uri="http://schemas.openxmlformats.org/drawingml/2006/table">
            <a:tbl>
              <a:tblPr firstRow="1" bandRow="1">
                <a:tableStyleId>{9D7B26C5-4107-4FEC-AEDC-1716B250A1EF}</a:tableStyleId>
              </a:tblPr>
              <a:tblGrid>
                <a:gridCol w="3131840">
                  <a:extLst>
                    <a:ext uri="{9D8B030D-6E8A-4147-A177-3AD203B41FA5}">
                      <a16:colId xmlns="" xmlns:a16="http://schemas.microsoft.com/office/drawing/2014/main" val="3656140860"/>
                    </a:ext>
                  </a:extLst>
                </a:gridCol>
                <a:gridCol w="6012160">
                  <a:extLst>
                    <a:ext uri="{9D8B030D-6E8A-4147-A177-3AD203B41FA5}">
                      <a16:colId xmlns="" xmlns:a16="http://schemas.microsoft.com/office/drawing/2014/main" val="2455973085"/>
                    </a:ext>
                  </a:extLst>
                </a:gridCol>
              </a:tblGrid>
              <a:tr h="429069">
                <a:tc>
                  <a:txBody>
                    <a:bodyPr/>
                    <a:lstStyle/>
                    <a:p>
                      <a:pPr algn="ctr"/>
                      <a:r>
                        <a:rPr lang="en-US" sz="2200" dirty="0">
                          <a:solidFill>
                            <a:schemeClr val="tx1">
                              <a:lumMod val="75000"/>
                              <a:lumOff val="25000"/>
                            </a:schemeClr>
                          </a:solidFill>
                          <a:effectLst>
                            <a:outerShdw blurRad="38100" dist="38100" dir="2700000" algn="tl">
                              <a:srgbClr val="000000">
                                <a:alpha val="43137"/>
                              </a:srgbClr>
                            </a:outerShdw>
                          </a:effectLst>
                        </a:rPr>
                        <a:t>Partner number &amp; Logo</a:t>
                      </a:r>
                      <a:endParaRPr lang="en-US" sz="2200"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r>
                        <a:rPr lang="en-US" sz="2200" dirty="0">
                          <a:solidFill>
                            <a:schemeClr val="tx1">
                              <a:lumMod val="75000"/>
                              <a:lumOff val="25000"/>
                            </a:schemeClr>
                          </a:solidFill>
                          <a:effectLst>
                            <a:outerShdw blurRad="38100" dist="38100" dir="2700000" algn="tl">
                              <a:srgbClr val="000000">
                                <a:alpha val="43137"/>
                              </a:srgbClr>
                            </a:outerShdw>
                          </a:effectLst>
                        </a:rPr>
                        <a:t>Partner name</a:t>
                      </a:r>
                      <a:endParaRPr lang="en-US" sz="2200"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601256033"/>
                  </a:ext>
                </a:extLst>
              </a:tr>
              <a:tr h="1136332">
                <a:tc>
                  <a:txBody>
                    <a:bodyPr/>
                    <a:lstStyle/>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smtClean="0">
                          <a:solidFill>
                            <a:schemeClr val="tx1">
                              <a:lumMod val="75000"/>
                              <a:lumOff val="25000"/>
                            </a:schemeClr>
                          </a:solidFill>
                          <a:effectLst>
                            <a:outerShdw blurRad="38100" dist="38100" dir="2700000" algn="tl">
                              <a:srgbClr val="000000">
                                <a:alpha val="43137"/>
                              </a:srgbClr>
                            </a:outerShdw>
                          </a:effectLst>
                        </a:rPr>
                        <a:t>P5</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err="1" smtClean="0">
                          <a:solidFill>
                            <a:schemeClr val="tx1">
                              <a:lumMod val="75000"/>
                              <a:lumOff val="25000"/>
                            </a:schemeClr>
                          </a:solidFill>
                          <a:effectLst>
                            <a:outerShdw blurRad="38100" dist="38100" dir="2700000" algn="tl">
                              <a:srgbClr val="000000">
                                <a:alpha val="43137"/>
                              </a:srgbClr>
                            </a:outerShdw>
                          </a:effectLst>
                        </a:rPr>
                        <a:t>Grator</a:t>
                      </a:r>
                      <a:r>
                        <a:rPr lang="en-US" sz="2000" dirty="0" smtClean="0">
                          <a:solidFill>
                            <a:schemeClr val="tx1">
                              <a:lumMod val="75000"/>
                              <a:lumOff val="25000"/>
                            </a:schemeClr>
                          </a:solidFill>
                          <a:effectLst>
                            <a:outerShdw blurRad="38100" dist="38100" dir="2700000" algn="tl">
                              <a:srgbClr val="000000">
                                <a:alpha val="43137"/>
                              </a:srgbClr>
                            </a:outerShdw>
                          </a:effectLst>
                        </a:rPr>
                        <a:t> </a:t>
                      </a:r>
                      <a:r>
                        <a:rPr lang="en-US" sz="2000" dirty="0" err="1">
                          <a:solidFill>
                            <a:schemeClr val="tx1">
                              <a:lumMod val="75000"/>
                              <a:lumOff val="25000"/>
                            </a:schemeClr>
                          </a:solidFill>
                          <a:effectLst>
                            <a:outerShdw blurRad="38100" dist="38100" dir="2700000" algn="tl">
                              <a:srgbClr val="000000">
                                <a:alpha val="43137"/>
                              </a:srgbClr>
                            </a:outerShdw>
                          </a:effectLst>
                        </a:rPr>
                        <a:t>Alkarak</a:t>
                      </a:r>
                      <a:r>
                        <a:rPr lang="en-US" sz="2000" dirty="0">
                          <a:solidFill>
                            <a:schemeClr val="tx1">
                              <a:lumMod val="75000"/>
                              <a:lumOff val="25000"/>
                            </a:schemeClr>
                          </a:solidFill>
                          <a:effectLst>
                            <a:outerShdw blurRad="38100" dist="38100" dir="2700000" algn="tl">
                              <a:srgbClr val="000000">
                                <a:alpha val="43137"/>
                              </a:srgbClr>
                            </a:outerShdw>
                          </a:effectLst>
                        </a:rPr>
                        <a:t> </a:t>
                      </a:r>
                      <a:r>
                        <a:rPr lang="en-US" sz="2000" dirty="0" err="1">
                          <a:solidFill>
                            <a:schemeClr val="tx1">
                              <a:lumMod val="75000"/>
                              <a:lumOff val="25000"/>
                            </a:schemeClr>
                          </a:solidFill>
                          <a:effectLst>
                            <a:outerShdw blurRad="38100" dist="38100" dir="2700000" algn="tl">
                              <a:srgbClr val="000000">
                                <a:alpha val="43137"/>
                              </a:srgbClr>
                            </a:outerShdw>
                          </a:effectLst>
                        </a:rPr>
                        <a:t>Manicipality</a:t>
                      </a:r>
                      <a:r>
                        <a:rPr lang="en-US" sz="2000" dirty="0">
                          <a:solidFill>
                            <a:schemeClr val="tx1">
                              <a:lumMod val="75000"/>
                              <a:lumOff val="25000"/>
                            </a:schemeClr>
                          </a:solidFill>
                          <a:effectLst>
                            <a:outerShdw blurRad="38100" dist="38100" dir="2700000" algn="tl">
                              <a:srgbClr val="000000">
                                <a:alpha val="43137"/>
                              </a:srgbClr>
                            </a:outerShdw>
                          </a:effectLst>
                        </a:rPr>
                        <a:t>(GKM) </a:t>
                      </a:r>
                      <a:endParaRPr lang="en-US" sz="2000"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601542296"/>
                  </a:ext>
                </a:extLst>
              </a:tr>
              <a:tr h="1323517">
                <a:tc>
                  <a:txBody>
                    <a:bodyPr/>
                    <a:lstStyle/>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P6</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endParaRPr lang="en-US" dirty="0">
                        <a:solidFill>
                          <a:schemeClr val="tx1">
                            <a:lumMod val="75000"/>
                            <a:lumOff val="25000"/>
                          </a:schemeClr>
                        </a:solidFill>
                        <a:effectLst>
                          <a:outerShdw blurRad="38100" dist="38100" dir="2700000" algn="tl">
                            <a:srgbClr val="000000">
                              <a:alpha val="43137"/>
                            </a:srgbClr>
                          </a:outerShdw>
                        </a:effectLst>
                      </a:endParaRPr>
                    </a:p>
                    <a:p>
                      <a:endParaRPr lang="en-US"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a:solidFill>
                            <a:schemeClr val="tx1">
                              <a:lumMod val="75000"/>
                              <a:lumOff val="25000"/>
                            </a:schemeClr>
                          </a:solidFill>
                          <a:effectLst>
                            <a:outerShdw blurRad="38100" dist="38100" dir="2700000" algn="tl">
                              <a:srgbClr val="000000">
                                <a:alpha val="43137"/>
                              </a:srgbClr>
                            </a:outerShdw>
                          </a:effectLst>
                        </a:rPr>
                        <a:t>Leipzig University of Applied Sciences (HTWK) </a:t>
                      </a:r>
                    </a:p>
                    <a:p>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454159578"/>
                  </a:ext>
                </a:extLst>
              </a:tr>
              <a:tr h="1323517">
                <a:tc>
                  <a:txBody>
                    <a:bodyPr/>
                    <a:lstStyle/>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P7</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a:solidFill>
                            <a:schemeClr val="tx1">
                              <a:lumMod val="75000"/>
                              <a:lumOff val="25000"/>
                            </a:schemeClr>
                          </a:solidFill>
                          <a:effectLst>
                            <a:outerShdw blurRad="38100" dist="38100" dir="2700000" algn="tl">
                              <a:srgbClr val="000000">
                                <a:alpha val="43137"/>
                              </a:srgbClr>
                            </a:outerShdw>
                          </a:effectLst>
                        </a:rPr>
                        <a:t>University of Cyprus – UCY </a:t>
                      </a:r>
                    </a:p>
                    <a:p>
                      <a:pPr algn="ct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726983456"/>
                  </a:ext>
                </a:extLst>
              </a:tr>
              <a:tr h="1342641">
                <a:tc>
                  <a:txBody>
                    <a:bodyPr/>
                    <a:lstStyle/>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P8</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endParaRPr lang="pt-BR" sz="2000" dirty="0">
                        <a:solidFill>
                          <a:schemeClr val="tx1">
                            <a:lumMod val="75000"/>
                            <a:lumOff val="25000"/>
                          </a:schemeClr>
                        </a:solidFill>
                        <a:effectLst>
                          <a:outerShdw blurRad="38100" dist="38100" dir="2700000" algn="tl">
                            <a:srgbClr val="000000">
                              <a:alpha val="43137"/>
                            </a:srgbClr>
                          </a:outerShdw>
                        </a:effectLst>
                      </a:endParaRPr>
                    </a:p>
                    <a:p>
                      <a:pPr algn="ctr"/>
                      <a:r>
                        <a:rPr lang="pt-BR" sz="2000" dirty="0">
                          <a:solidFill>
                            <a:schemeClr val="tx1">
                              <a:lumMod val="75000"/>
                              <a:lumOff val="25000"/>
                            </a:schemeClr>
                          </a:solidFill>
                          <a:effectLst>
                            <a:outerShdw blurRad="38100" dist="38100" dir="2700000" algn="tl">
                              <a:srgbClr val="000000">
                                <a:alpha val="43137"/>
                              </a:srgbClr>
                            </a:outerShdw>
                          </a:effectLst>
                        </a:rPr>
                        <a:t>Instituto Superior de Leiria, Sociedade </a:t>
                      </a:r>
                      <a:endParaRPr lang="pt-BR" sz="2000" dirty="0" smtClean="0">
                        <a:solidFill>
                          <a:schemeClr val="tx1">
                            <a:lumMod val="75000"/>
                            <a:lumOff val="25000"/>
                          </a:schemeClr>
                        </a:solidFill>
                        <a:effectLst>
                          <a:outerShdw blurRad="38100" dist="38100" dir="2700000" algn="tl">
                            <a:srgbClr val="000000">
                              <a:alpha val="43137"/>
                            </a:srgbClr>
                          </a:outerShdw>
                        </a:effectLst>
                      </a:endParaRPr>
                    </a:p>
                    <a:p>
                      <a:pPr algn="ctr"/>
                      <a:r>
                        <a:rPr lang="pt-BR" sz="2000" dirty="0" smtClean="0">
                          <a:solidFill>
                            <a:schemeClr val="tx1">
                              <a:lumMod val="75000"/>
                              <a:lumOff val="25000"/>
                            </a:schemeClr>
                          </a:solidFill>
                          <a:effectLst>
                            <a:outerShdw blurRad="38100" dist="38100" dir="2700000" algn="tl">
                              <a:srgbClr val="000000">
                                <a:alpha val="43137"/>
                              </a:srgbClr>
                            </a:outerShdw>
                          </a:effectLst>
                        </a:rPr>
                        <a:t>Unipessoal</a:t>
                      </a:r>
                      <a:r>
                        <a:rPr lang="pt-BR" sz="2000" dirty="0">
                          <a:solidFill>
                            <a:schemeClr val="tx1">
                              <a:lumMod val="75000"/>
                              <a:lumOff val="25000"/>
                            </a:schemeClr>
                          </a:solidFill>
                          <a:effectLst>
                            <a:outerShdw blurRad="38100" dist="38100" dir="2700000" algn="tl">
                              <a:srgbClr val="000000">
                                <a:alpha val="43137"/>
                              </a:srgbClr>
                            </a:outerShdw>
                          </a:effectLst>
                        </a:rPr>
                        <a:t>, Lda. (ISLA)</a:t>
                      </a:r>
                      <a:endParaRPr lang="en-US" sz="2000"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472047655"/>
                  </a:ext>
                </a:extLst>
              </a:tr>
            </a:tbl>
          </a:graphicData>
        </a:graphic>
      </p:graphicFrame>
      <p:pic>
        <p:nvPicPr>
          <p:cNvPr id="4" name="Picture 3" descr="https://scontent.famm6-1.fna.fbcdn.net/v/t1.0-1/c0.0.200.200/p200x200/13592711_295718094103261_621579302025302314_n.jpg?_nc_cat=0&amp;oh=8b7f95e4c36e8358d75eb4cc7be3032b&amp;oe=5BEDDB43">
            <a:extLst>
              <a:ext uri="{FF2B5EF4-FFF2-40B4-BE49-F238E27FC236}">
                <a16:creationId xmlns="" xmlns:a16="http://schemas.microsoft.com/office/drawing/2014/main" id="{BD7A6E03-BD6C-42C3-AF14-1B72147D4953}"/>
              </a:ext>
            </a:extLst>
          </p:cNvPr>
          <p:cNvPicPr/>
          <p:nvPr/>
        </p:nvPicPr>
        <p:blipFill>
          <a:blip r:embed="rId2" cstate="print"/>
          <a:srcRect/>
          <a:stretch>
            <a:fillRect/>
          </a:stretch>
        </p:blipFill>
        <p:spPr bwMode="auto">
          <a:xfrm>
            <a:off x="1115616" y="1844824"/>
            <a:ext cx="1080120" cy="988569"/>
          </a:xfrm>
          <a:prstGeom prst="rect">
            <a:avLst/>
          </a:prstGeom>
          <a:noFill/>
          <a:ln w="9525">
            <a:noFill/>
            <a:miter lim="800000"/>
            <a:headEnd/>
            <a:tailEnd/>
          </a:ln>
        </p:spPr>
      </p:pic>
      <p:pic>
        <p:nvPicPr>
          <p:cNvPr id="5" name="Picture 4" descr="Image">
            <a:extLst>
              <a:ext uri="{FF2B5EF4-FFF2-40B4-BE49-F238E27FC236}">
                <a16:creationId xmlns="" xmlns:a16="http://schemas.microsoft.com/office/drawing/2014/main" id="{94661B2B-681A-4ECB-9824-E60D408CA970}"/>
              </a:ext>
            </a:extLst>
          </p:cNvPr>
          <p:cNvPicPr/>
          <p:nvPr/>
        </p:nvPicPr>
        <p:blipFill>
          <a:blip r:embed="rId3" cstate="print"/>
          <a:srcRect/>
          <a:stretch>
            <a:fillRect/>
          </a:stretch>
        </p:blipFill>
        <p:spPr bwMode="auto">
          <a:xfrm>
            <a:off x="1115616" y="3212976"/>
            <a:ext cx="1512168" cy="800091"/>
          </a:xfrm>
          <a:prstGeom prst="rect">
            <a:avLst/>
          </a:prstGeom>
          <a:noFill/>
          <a:ln w="9525">
            <a:noFill/>
            <a:miter lim="800000"/>
            <a:headEnd/>
            <a:tailEnd/>
          </a:ln>
        </p:spPr>
      </p:pic>
      <p:pic>
        <p:nvPicPr>
          <p:cNvPr id="6" name="Picture 5" descr="Image result for university of cyprus logo">
            <a:extLst>
              <a:ext uri="{FF2B5EF4-FFF2-40B4-BE49-F238E27FC236}">
                <a16:creationId xmlns="" xmlns:a16="http://schemas.microsoft.com/office/drawing/2014/main" id="{4A3DEA4A-7B50-45D7-B40C-66E3A7F173B6}"/>
              </a:ext>
            </a:extLst>
          </p:cNvPr>
          <p:cNvPicPr/>
          <p:nvPr/>
        </p:nvPicPr>
        <p:blipFill>
          <a:blip r:embed="rId4" cstate="print"/>
          <a:srcRect/>
          <a:stretch>
            <a:fillRect/>
          </a:stretch>
        </p:blipFill>
        <p:spPr bwMode="auto">
          <a:xfrm>
            <a:off x="971600" y="4437112"/>
            <a:ext cx="1728192" cy="922003"/>
          </a:xfrm>
          <a:prstGeom prst="rect">
            <a:avLst/>
          </a:prstGeom>
          <a:noFill/>
        </p:spPr>
      </p:pic>
      <p:pic>
        <p:nvPicPr>
          <p:cNvPr id="8" name="Picture 7" descr="C:\Users\Civil Head\Downloads\ISLA_LEIRIA_nor (002).jpg">
            <a:extLst>
              <a:ext uri="{FF2B5EF4-FFF2-40B4-BE49-F238E27FC236}">
                <a16:creationId xmlns="" xmlns:a16="http://schemas.microsoft.com/office/drawing/2014/main" id="{298CACF2-F285-4065-A841-B97DEE6FFAD1}"/>
              </a:ext>
            </a:extLst>
          </p:cNvPr>
          <p:cNvPicPr/>
          <p:nvPr/>
        </p:nvPicPr>
        <p:blipFill>
          <a:blip r:embed="rId5" cstate="print"/>
          <a:srcRect/>
          <a:stretch>
            <a:fillRect/>
          </a:stretch>
        </p:blipFill>
        <p:spPr bwMode="auto">
          <a:xfrm>
            <a:off x="1079612" y="5790705"/>
            <a:ext cx="1512168" cy="800091"/>
          </a:xfrm>
          <a:prstGeom prst="rect">
            <a:avLst/>
          </a:prstGeom>
          <a:noFill/>
          <a:ln w="9525">
            <a:noFill/>
            <a:miter lim="800000"/>
            <a:headEnd/>
            <a:tailEnd/>
          </a:ln>
        </p:spPr>
      </p:pic>
      <p:sp>
        <p:nvSpPr>
          <p:cNvPr id="9" name="Title 1"/>
          <p:cNvSpPr>
            <a:spLocks noGrp="1"/>
          </p:cNvSpPr>
          <p:nvPr>
            <p:ph type="title"/>
          </p:nvPr>
        </p:nvSpPr>
        <p:spPr>
          <a:xfrm>
            <a:off x="86816" y="-99392"/>
            <a:ext cx="8229600" cy="1143000"/>
          </a:xfrm>
        </p:spPr>
        <p:txBody>
          <a:bodyPr/>
          <a:lstStyle/>
          <a:p>
            <a:pPr algn="l"/>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Project Partners </a:t>
            </a:r>
          </a:p>
        </p:txBody>
      </p:sp>
    </p:spTree>
    <p:extLst>
      <p:ext uri="{BB962C8B-B14F-4D97-AF65-F5344CB8AC3E}">
        <p14:creationId xmlns:p14="http://schemas.microsoft.com/office/powerpoint/2010/main" xmlns="" val="196004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 xmlns:a16="http://schemas.microsoft.com/office/drawing/2014/main" id="{763139C3-E124-4846-A584-EBEEAC40EB7E}"/>
              </a:ext>
            </a:extLst>
          </p:cNvPr>
          <p:cNvGraphicFramePr>
            <a:graphicFrameLocks noGrp="1"/>
          </p:cNvGraphicFramePr>
          <p:nvPr>
            <p:ph idx="1"/>
            <p:extLst>
              <p:ext uri="{D42A27DB-BD31-4B8C-83A1-F6EECF244321}">
                <p14:modId xmlns:p14="http://schemas.microsoft.com/office/powerpoint/2010/main" xmlns="" val="4000030733"/>
              </p:ext>
            </p:extLst>
          </p:nvPr>
        </p:nvGraphicFramePr>
        <p:xfrm>
          <a:off x="0" y="1379157"/>
          <a:ext cx="9144000" cy="5500048"/>
        </p:xfrm>
        <a:graphic>
          <a:graphicData uri="http://schemas.openxmlformats.org/drawingml/2006/table">
            <a:tbl>
              <a:tblPr firstRow="1" bandRow="1">
                <a:tableStyleId>{9D7B26C5-4107-4FEC-AEDC-1716B250A1EF}</a:tableStyleId>
              </a:tblPr>
              <a:tblGrid>
                <a:gridCol w="3131840">
                  <a:extLst>
                    <a:ext uri="{9D8B030D-6E8A-4147-A177-3AD203B41FA5}">
                      <a16:colId xmlns="" xmlns:a16="http://schemas.microsoft.com/office/drawing/2014/main" val="3656140860"/>
                    </a:ext>
                  </a:extLst>
                </a:gridCol>
                <a:gridCol w="6012160">
                  <a:extLst>
                    <a:ext uri="{9D8B030D-6E8A-4147-A177-3AD203B41FA5}">
                      <a16:colId xmlns="" xmlns:a16="http://schemas.microsoft.com/office/drawing/2014/main" val="2455973085"/>
                    </a:ext>
                  </a:extLst>
                </a:gridCol>
              </a:tblGrid>
              <a:tr h="565160">
                <a:tc>
                  <a:txBody>
                    <a:bodyPr/>
                    <a:lstStyle/>
                    <a:p>
                      <a:pPr algn="ctr"/>
                      <a:r>
                        <a:rPr lang="en-US" sz="2200" dirty="0">
                          <a:solidFill>
                            <a:schemeClr val="tx1">
                              <a:lumMod val="75000"/>
                              <a:lumOff val="25000"/>
                            </a:schemeClr>
                          </a:solidFill>
                          <a:effectLst>
                            <a:outerShdw blurRad="38100" dist="38100" dir="2700000" algn="tl">
                              <a:srgbClr val="000000">
                                <a:alpha val="43137"/>
                              </a:srgbClr>
                            </a:outerShdw>
                          </a:effectLst>
                        </a:rPr>
                        <a:t>Partner number &amp; Logo</a:t>
                      </a:r>
                      <a:endParaRPr lang="en-US" sz="2200"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r>
                        <a:rPr lang="en-US" sz="2200" dirty="0">
                          <a:solidFill>
                            <a:schemeClr val="tx1">
                              <a:lumMod val="75000"/>
                              <a:lumOff val="25000"/>
                            </a:schemeClr>
                          </a:solidFill>
                          <a:effectLst>
                            <a:outerShdw blurRad="38100" dist="38100" dir="2700000" algn="tl">
                              <a:srgbClr val="000000">
                                <a:alpha val="43137"/>
                              </a:srgbClr>
                            </a:outerShdw>
                          </a:effectLst>
                        </a:rPr>
                        <a:t>Partner name</a:t>
                      </a:r>
                      <a:endParaRPr lang="en-US" sz="2200"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601256033"/>
                  </a:ext>
                </a:extLst>
              </a:tr>
              <a:tr h="1551608">
                <a:tc>
                  <a:txBody>
                    <a:bodyPr/>
                    <a:lstStyle/>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P9</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a:solidFill>
                            <a:schemeClr val="tx1">
                              <a:lumMod val="75000"/>
                              <a:lumOff val="25000"/>
                            </a:schemeClr>
                          </a:solidFill>
                          <a:effectLst>
                            <a:outerShdw blurRad="38100" dist="38100" dir="2700000" algn="tl">
                              <a:srgbClr val="000000">
                                <a:alpha val="43137"/>
                              </a:srgbClr>
                            </a:outerShdw>
                          </a:effectLst>
                        </a:rPr>
                        <a:t>Int@E UG</a:t>
                      </a:r>
                    </a:p>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3601542296"/>
                  </a:ext>
                </a:extLst>
              </a:tr>
              <a:tr h="1810468">
                <a:tc>
                  <a:txBody>
                    <a:bodyPr/>
                    <a:lstStyle/>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P10</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endParaRPr lang="en-US" dirty="0">
                        <a:solidFill>
                          <a:schemeClr val="tx1">
                            <a:lumMod val="75000"/>
                            <a:lumOff val="25000"/>
                          </a:schemeClr>
                        </a:solidFill>
                        <a:effectLst>
                          <a:outerShdw blurRad="38100" dist="38100" dir="2700000" algn="tl">
                            <a:srgbClr val="000000">
                              <a:alpha val="43137"/>
                            </a:srgbClr>
                          </a:outerShdw>
                        </a:effectLst>
                      </a:endParaRPr>
                    </a:p>
                    <a:p>
                      <a:endParaRPr lang="en-US" sz="2000"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a:solidFill>
                            <a:schemeClr val="tx1">
                              <a:lumMod val="75000"/>
                              <a:lumOff val="25000"/>
                            </a:schemeClr>
                          </a:solidFill>
                          <a:effectLst>
                            <a:outerShdw blurRad="38100" dist="38100" dir="2700000" algn="tl">
                              <a:srgbClr val="000000">
                                <a:alpha val="43137"/>
                              </a:srgbClr>
                            </a:outerShdw>
                          </a:effectLst>
                        </a:rPr>
                        <a:t>Jordan University of Science </a:t>
                      </a:r>
                      <a:endParaRPr lang="en-US" sz="2000" dirty="0" smtClean="0">
                        <a:solidFill>
                          <a:schemeClr val="tx1">
                            <a:lumMod val="75000"/>
                            <a:lumOff val="25000"/>
                          </a:schemeClr>
                        </a:solidFill>
                        <a:effectLst>
                          <a:outerShdw blurRad="38100" dist="38100" dir="2700000" algn="tl">
                            <a:srgbClr val="000000">
                              <a:alpha val="43137"/>
                            </a:srgbClr>
                          </a:outerShdw>
                        </a:effectLst>
                      </a:endParaRPr>
                    </a:p>
                    <a:p>
                      <a:pPr algn="ctr"/>
                      <a:r>
                        <a:rPr lang="en-US" sz="2000" dirty="0" smtClean="0">
                          <a:solidFill>
                            <a:schemeClr val="tx1">
                              <a:lumMod val="75000"/>
                              <a:lumOff val="25000"/>
                            </a:schemeClr>
                          </a:solidFill>
                          <a:effectLst>
                            <a:outerShdw blurRad="38100" dist="38100" dir="2700000" algn="tl">
                              <a:srgbClr val="000000">
                                <a:alpha val="43137"/>
                              </a:srgbClr>
                            </a:outerShdw>
                          </a:effectLst>
                        </a:rPr>
                        <a:t>and </a:t>
                      </a:r>
                      <a:r>
                        <a:rPr lang="en-US" sz="2000" dirty="0">
                          <a:solidFill>
                            <a:schemeClr val="tx1">
                              <a:lumMod val="75000"/>
                              <a:lumOff val="25000"/>
                            </a:schemeClr>
                          </a:solidFill>
                          <a:effectLst>
                            <a:outerShdw blurRad="38100" dist="38100" dir="2700000" algn="tl">
                              <a:srgbClr val="000000">
                                <a:alpha val="43137"/>
                              </a:srgbClr>
                            </a:outerShdw>
                          </a:effectLst>
                        </a:rPr>
                        <a:t>Technology (JUST)</a:t>
                      </a:r>
                    </a:p>
                    <a:p>
                      <a:endParaRPr lang="en-US" dirty="0">
                        <a:solidFill>
                          <a:schemeClr val="tx1">
                            <a:lumMod val="75000"/>
                            <a:lumOff val="25000"/>
                          </a:schemeClr>
                        </a:solidFill>
                        <a:effectLst>
                          <a:outerShdw blurRad="38100" dist="38100" dir="2700000" algn="tl">
                            <a:srgbClr val="000000">
                              <a:alpha val="43137"/>
                            </a:srgbClr>
                          </a:outerShdw>
                        </a:effectLst>
                      </a:endParaRPr>
                    </a:p>
                    <a:p>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30427146"/>
                  </a:ext>
                </a:extLst>
              </a:tr>
              <a:tr h="1551608">
                <a:tc>
                  <a:txBody>
                    <a:bodyPr/>
                    <a:lstStyle/>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ctr"/>
                      <a:endParaRPr lang="en-US" dirty="0">
                        <a:solidFill>
                          <a:schemeClr val="tx1">
                            <a:lumMod val="75000"/>
                            <a:lumOff val="25000"/>
                          </a:schemeClr>
                        </a:solidFill>
                        <a:effectLst>
                          <a:outerShdw blurRad="38100" dist="38100" dir="2700000" algn="tl">
                            <a:srgbClr val="000000">
                              <a:alpha val="43137"/>
                            </a:srgbClr>
                          </a:outerShdw>
                        </a:effectLst>
                      </a:endParaRPr>
                    </a:p>
                    <a:p>
                      <a:pPr algn="l"/>
                      <a:r>
                        <a:rPr lang="en-US" dirty="0">
                          <a:solidFill>
                            <a:schemeClr val="tx1">
                              <a:lumMod val="75000"/>
                              <a:lumOff val="25000"/>
                            </a:schemeClr>
                          </a:solidFill>
                          <a:effectLst>
                            <a:outerShdw blurRad="38100" dist="38100" dir="2700000" algn="tl">
                              <a:srgbClr val="000000">
                                <a:alpha val="43137"/>
                              </a:srgbClr>
                            </a:outerShdw>
                          </a:effectLst>
                        </a:rPr>
                        <a:t>P11</a:t>
                      </a:r>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tc>
                  <a:txBody>
                    <a:bodyPr/>
                    <a:lstStyle/>
                    <a:p>
                      <a:endParaRPr lang="en-US" sz="2000" dirty="0">
                        <a:solidFill>
                          <a:schemeClr val="tx1">
                            <a:lumMod val="75000"/>
                            <a:lumOff val="25000"/>
                          </a:schemeClr>
                        </a:solidFill>
                        <a:effectLst>
                          <a:outerShdw blurRad="38100" dist="38100" dir="2700000" algn="tl">
                            <a:srgbClr val="000000">
                              <a:alpha val="43137"/>
                            </a:srgbClr>
                          </a:outerShdw>
                        </a:effectLst>
                      </a:endParaRPr>
                    </a:p>
                    <a:p>
                      <a:endParaRPr lang="en-US" sz="2000" dirty="0">
                        <a:solidFill>
                          <a:schemeClr val="tx1">
                            <a:lumMod val="75000"/>
                            <a:lumOff val="25000"/>
                          </a:schemeClr>
                        </a:solidFill>
                        <a:effectLst>
                          <a:outerShdw blurRad="38100" dist="38100" dir="2700000" algn="tl">
                            <a:srgbClr val="000000">
                              <a:alpha val="43137"/>
                            </a:srgbClr>
                          </a:outerShdw>
                        </a:effectLst>
                      </a:endParaRPr>
                    </a:p>
                    <a:p>
                      <a:pPr algn="ctr"/>
                      <a:r>
                        <a:rPr lang="en-US" sz="2000" dirty="0">
                          <a:solidFill>
                            <a:schemeClr val="tx1">
                              <a:lumMod val="75000"/>
                              <a:lumOff val="25000"/>
                            </a:schemeClr>
                          </a:solidFill>
                          <a:effectLst>
                            <a:outerShdw blurRad="38100" dist="38100" dir="2700000" algn="tl">
                              <a:srgbClr val="000000">
                                <a:alpha val="43137"/>
                              </a:srgbClr>
                            </a:outerShdw>
                          </a:effectLst>
                        </a:rPr>
                        <a:t>University of Jordan (UJ)</a:t>
                      </a:r>
                    </a:p>
                    <a:p>
                      <a:endParaRPr lang="en-US" dirty="0">
                        <a:solidFill>
                          <a:schemeClr val="tx1">
                            <a:lumMod val="75000"/>
                            <a:lumOff val="25000"/>
                          </a:schemeClr>
                        </a:solidFill>
                        <a:effectLst>
                          <a:outerShdw blurRad="38100" dist="38100" dir="2700000" algn="tl">
                            <a:srgbClr val="000000">
                              <a:alpha val="43137"/>
                            </a:srgbClr>
                          </a:outerShdw>
                        </a:effectLst>
                      </a:endParaRPr>
                    </a:p>
                    <a:p>
                      <a:endParaRPr lang="en-US" b="1" dirty="0">
                        <a:solidFill>
                          <a:schemeClr val="tx1">
                            <a:lumMod val="75000"/>
                            <a:lumOff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422900503"/>
                  </a:ext>
                </a:extLst>
              </a:tr>
            </a:tbl>
          </a:graphicData>
        </a:graphic>
      </p:graphicFrame>
      <p:pic>
        <p:nvPicPr>
          <p:cNvPr id="6" name="Picture 5" descr="C:\Users\Civil Head\Downloads\new logo.jpg">
            <a:extLst>
              <a:ext uri="{FF2B5EF4-FFF2-40B4-BE49-F238E27FC236}">
                <a16:creationId xmlns="" xmlns:a16="http://schemas.microsoft.com/office/drawing/2014/main" id="{C74FDF65-0B2B-466D-BC6F-8D1495CD2614}"/>
              </a:ext>
            </a:extLst>
          </p:cNvPr>
          <p:cNvPicPr/>
          <p:nvPr/>
        </p:nvPicPr>
        <p:blipFill>
          <a:blip r:embed="rId2" cstate="print"/>
          <a:srcRect/>
          <a:stretch>
            <a:fillRect/>
          </a:stretch>
        </p:blipFill>
        <p:spPr bwMode="auto">
          <a:xfrm>
            <a:off x="1139846" y="2373182"/>
            <a:ext cx="1487938" cy="767786"/>
          </a:xfrm>
          <a:prstGeom prst="rect">
            <a:avLst/>
          </a:prstGeom>
          <a:noFill/>
          <a:ln w="9525">
            <a:noFill/>
            <a:miter lim="800000"/>
            <a:headEnd/>
            <a:tailEnd/>
          </a:ln>
        </p:spPr>
      </p:pic>
      <p:pic>
        <p:nvPicPr>
          <p:cNvPr id="8" name="Picture 7" descr="Image">
            <a:extLst>
              <a:ext uri="{FF2B5EF4-FFF2-40B4-BE49-F238E27FC236}">
                <a16:creationId xmlns="" xmlns:a16="http://schemas.microsoft.com/office/drawing/2014/main" id="{60CDD5B0-F3A9-478D-B1D8-B08A5F08DD13}"/>
              </a:ext>
            </a:extLst>
          </p:cNvPr>
          <p:cNvPicPr/>
          <p:nvPr/>
        </p:nvPicPr>
        <p:blipFill>
          <a:blip r:embed="rId3" cstate="print"/>
          <a:srcRect/>
          <a:stretch>
            <a:fillRect/>
          </a:stretch>
        </p:blipFill>
        <p:spPr bwMode="auto">
          <a:xfrm>
            <a:off x="1303936" y="3863566"/>
            <a:ext cx="1111981" cy="1170009"/>
          </a:xfrm>
          <a:prstGeom prst="rect">
            <a:avLst/>
          </a:prstGeom>
          <a:noFill/>
          <a:ln w="9525">
            <a:noFill/>
            <a:miter lim="800000"/>
            <a:headEnd/>
            <a:tailEnd/>
          </a:ln>
        </p:spPr>
      </p:pic>
      <p:pic>
        <p:nvPicPr>
          <p:cNvPr id="9" name="Picture 8" descr="Image">
            <a:extLst>
              <a:ext uri="{FF2B5EF4-FFF2-40B4-BE49-F238E27FC236}">
                <a16:creationId xmlns="" xmlns:a16="http://schemas.microsoft.com/office/drawing/2014/main" id="{29CCE0DA-1DB3-4EE0-AC0F-E642436289DE}"/>
              </a:ext>
            </a:extLst>
          </p:cNvPr>
          <p:cNvPicPr/>
          <p:nvPr/>
        </p:nvPicPr>
        <p:blipFill>
          <a:blip r:embed="rId4" cstate="print"/>
          <a:srcRect/>
          <a:stretch>
            <a:fillRect/>
          </a:stretch>
        </p:blipFill>
        <p:spPr bwMode="auto">
          <a:xfrm>
            <a:off x="1399491" y="5589240"/>
            <a:ext cx="1016426" cy="1080120"/>
          </a:xfrm>
          <a:prstGeom prst="rect">
            <a:avLst/>
          </a:prstGeom>
          <a:noFill/>
          <a:ln w="9525">
            <a:noFill/>
            <a:miter lim="800000"/>
            <a:headEnd/>
            <a:tailEnd/>
          </a:ln>
        </p:spPr>
      </p:pic>
      <p:sp>
        <p:nvSpPr>
          <p:cNvPr id="10" name="Title 1"/>
          <p:cNvSpPr>
            <a:spLocks noGrp="1"/>
          </p:cNvSpPr>
          <p:nvPr>
            <p:ph type="title"/>
          </p:nvPr>
        </p:nvSpPr>
        <p:spPr>
          <a:xfrm>
            <a:off x="86816" y="-99392"/>
            <a:ext cx="8229600" cy="1143000"/>
          </a:xfrm>
        </p:spPr>
        <p:txBody>
          <a:bodyPr/>
          <a:lstStyle/>
          <a:p>
            <a:pPr algn="l"/>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Project Partners </a:t>
            </a:r>
          </a:p>
        </p:txBody>
      </p:sp>
    </p:spTree>
    <p:extLst>
      <p:ext uri="{BB962C8B-B14F-4D97-AF65-F5344CB8AC3E}">
        <p14:creationId xmlns:p14="http://schemas.microsoft.com/office/powerpoint/2010/main" xmlns="" val="1821561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4725144"/>
            <a:ext cx="2880320" cy="50405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972616" y="197768"/>
            <a:ext cx="8229600" cy="1143000"/>
          </a:xfrm>
        </p:spPr>
        <p:txBody>
          <a:bodyPr>
            <a:normAutofit fontScale="90000"/>
          </a:bodyPr>
          <a:lstStyle/>
          <a:p>
            <a: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Work Packages of the project </a:t>
            </a:r>
            <a:b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251520" y="1600200"/>
            <a:ext cx="8435280" cy="4525963"/>
          </a:xfrm>
        </p:spPr>
        <p:txBody>
          <a:bodyPr>
            <a:normAutofit/>
          </a:bodyPr>
          <a:lstStyle/>
          <a:p>
            <a:pPr marL="0" indent="0">
              <a:buNone/>
            </a:pPr>
            <a:r>
              <a:rPr lang="en-US" sz="2800" b="1" u="sng" dirty="0">
                <a:solidFill>
                  <a:schemeClr val="tx1">
                    <a:lumMod val="75000"/>
                    <a:lumOff val="25000"/>
                  </a:schemeClr>
                </a:solidFill>
                <a:cs typeface="Times New Roman" panose="02020603050405020304" pitchFamily="18" charset="0"/>
              </a:rPr>
              <a:t>Preparation</a:t>
            </a:r>
            <a:r>
              <a:rPr lang="en-US" sz="2800" dirty="0">
                <a:solidFill>
                  <a:schemeClr val="tx1">
                    <a:lumMod val="75000"/>
                    <a:lumOff val="25000"/>
                  </a:schemeClr>
                </a:solidFill>
                <a:cs typeface="Times New Roman" panose="02020603050405020304" pitchFamily="18" charset="0"/>
              </a:rPr>
              <a:t>(WP1): Start up activities</a:t>
            </a:r>
          </a:p>
          <a:p>
            <a:pPr marL="0" indent="0">
              <a:buNone/>
            </a:pPr>
            <a:r>
              <a:rPr lang="en-US" sz="2800" dirty="0">
                <a:solidFill>
                  <a:schemeClr val="tx1">
                    <a:lumMod val="75000"/>
                    <a:lumOff val="25000"/>
                  </a:schemeClr>
                </a:solidFill>
                <a:cs typeface="Times New Roman" panose="02020603050405020304" pitchFamily="18" charset="0"/>
              </a:rPr>
              <a:t>1.1 Networking and list of Stakeholder Members.</a:t>
            </a:r>
          </a:p>
          <a:p>
            <a:pPr marL="0" indent="0">
              <a:buNone/>
            </a:pPr>
            <a:r>
              <a:rPr lang="en-US" sz="2800" dirty="0">
                <a:solidFill>
                  <a:schemeClr val="tx1">
                    <a:lumMod val="75000"/>
                    <a:lumOff val="25000"/>
                  </a:schemeClr>
                </a:solidFill>
                <a:cs typeface="Times New Roman" panose="02020603050405020304" pitchFamily="18" charset="0"/>
              </a:rPr>
              <a:t>1.2 Kick off meeting.</a:t>
            </a:r>
          </a:p>
          <a:p>
            <a:pPr marL="0" indent="0">
              <a:buNone/>
            </a:pPr>
            <a:r>
              <a:rPr lang="en-US" sz="2800" dirty="0">
                <a:solidFill>
                  <a:schemeClr val="tx1">
                    <a:lumMod val="75000"/>
                    <a:lumOff val="25000"/>
                  </a:schemeClr>
                </a:solidFill>
                <a:cs typeface="Times New Roman" panose="02020603050405020304" pitchFamily="18" charset="0"/>
              </a:rPr>
              <a:t>1.3 Questionnaire study including local. community.</a:t>
            </a:r>
          </a:p>
          <a:p>
            <a:pPr marL="0" indent="0">
              <a:buNone/>
            </a:pPr>
            <a:r>
              <a:rPr lang="en-US" sz="2800" dirty="0">
                <a:solidFill>
                  <a:schemeClr val="tx1">
                    <a:lumMod val="75000"/>
                    <a:lumOff val="25000"/>
                  </a:schemeClr>
                </a:solidFill>
                <a:cs typeface="Times New Roman" panose="02020603050405020304" pitchFamily="18" charset="0"/>
              </a:rPr>
              <a:t>1.4 Analysis the study.</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 Leader: JUST</a:t>
            </a:r>
            <a:endParaRPr lang="en-GB" dirty="0">
              <a:solidFill>
                <a:schemeClr val="bg1">
                  <a:lumMod val="95000"/>
                </a:schemeClr>
              </a:solidFill>
            </a:endParaRPr>
          </a:p>
        </p:txBody>
      </p:sp>
    </p:spTree>
    <p:extLst>
      <p:ext uri="{BB962C8B-B14F-4D97-AF65-F5344CB8AC3E}">
        <p14:creationId xmlns:p14="http://schemas.microsoft.com/office/powerpoint/2010/main" xmlns="" val="1286247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4509120"/>
            <a:ext cx="2880320" cy="50405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p:txBody>
          <a:bodyPr>
            <a:normAutofit/>
          </a:bodyPr>
          <a:lstStyle/>
          <a:p>
            <a:pPr marL="0" indent="0">
              <a:buNone/>
            </a:pPr>
            <a:r>
              <a:rPr lang="en-US" sz="2800" b="1" u="sng" dirty="0">
                <a:solidFill>
                  <a:schemeClr val="tx1">
                    <a:lumMod val="75000"/>
                    <a:lumOff val="25000"/>
                  </a:schemeClr>
                </a:solidFill>
                <a:cs typeface="Times New Roman" panose="02020603050405020304" pitchFamily="18" charset="0"/>
              </a:rPr>
              <a:t>Development</a:t>
            </a:r>
            <a:r>
              <a:rPr lang="en-US" sz="2800" dirty="0">
                <a:solidFill>
                  <a:schemeClr val="tx1">
                    <a:lumMod val="75000"/>
                    <a:lumOff val="25000"/>
                  </a:schemeClr>
                </a:solidFill>
                <a:cs typeface="Times New Roman" panose="02020603050405020304" pitchFamily="18" charset="0"/>
              </a:rPr>
              <a:t>(WP2): Establishing Business Network Bureau.</a:t>
            </a:r>
          </a:p>
          <a:p>
            <a:pPr marL="0" indent="0">
              <a:buNone/>
            </a:pPr>
            <a:r>
              <a:rPr lang="en-US" sz="2800" dirty="0">
                <a:solidFill>
                  <a:schemeClr val="tx1">
                    <a:lumMod val="75000"/>
                    <a:lumOff val="25000"/>
                  </a:schemeClr>
                </a:solidFill>
                <a:cs typeface="Times New Roman" panose="02020603050405020304" pitchFamily="18" charset="0"/>
              </a:rPr>
              <a:t>2.1 Scoping and Market Needs Analysis.</a:t>
            </a:r>
          </a:p>
          <a:p>
            <a:pPr marL="0" indent="0">
              <a:buNone/>
            </a:pPr>
            <a:r>
              <a:rPr lang="en-US" sz="2800" dirty="0">
                <a:solidFill>
                  <a:schemeClr val="tx1">
                    <a:lumMod val="75000"/>
                    <a:lumOff val="25000"/>
                  </a:schemeClr>
                </a:solidFill>
                <a:cs typeface="Times New Roman" panose="02020603050405020304" pitchFamily="18" charset="0"/>
              </a:rPr>
              <a:t>2.2 Purchasing equipment, Installation and preparation the Bureau.</a:t>
            </a:r>
          </a:p>
          <a:p>
            <a:pPr marL="0" indent="0">
              <a:buNone/>
            </a:pPr>
            <a:r>
              <a:rPr lang="en-US" sz="2800" dirty="0">
                <a:solidFill>
                  <a:schemeClr val="tx1">
                    <a:lumMod val="75000"/>
                    <a:lumOff val="25000"/>
                  </a:schemeClr>
                </a:solidFill>
                <a:cs typeface="Times New Roman" panose="02020603050405020304" pitchFamily="18" charset="0"/>
              </a:rPr>
              <a:t>2.3 Training to study of the experience of European</a:t>
            </a:r>
            <a:r>
              <a:rPr lang="en-US" sz="2800" dirty="0" smtClean="0">
                <a:solidFill>
                  <a:schemeClr val="tx1">
                    <a:lumMod val="75000"/>
                    <a:lumOff val="25000"/>
                  </a:schemeClr>
                </a:solidFill>
                <a:cs typeface="Times New Roman" panose="02020603050405020304" pitchFamily="18" charset="0"/>
              </a:rPr>
              <a:t>.</a:t>
            </a:r>
          </a:p>
          <a:p>
            <a:pPr marL="0" indent="0">
              <a:buNone/>
            </a:pPr>
            <a:r>
              <a:rPr lang="en-US" sz="2800" dirty="0" smtClean="0">
                <a:solidFill>
                  <a:schemeClr val="bg1">
                    <a:lumMod val="95000"/>
                  </a:schemeClr>
                </a:solidFill>
                <a:cs typeface="Times New Roman" panose="02020603050405020304" pitchFamily="18" charset="0"/>
              </a:rPr>
              <a:t>WP leader KHWT</a:t>
            </a:r>
            <a:endParaRPr lang="en-US" sz="2800" dirty="0">
              <a:solidFill>
                <a:schemeClr val="bg1">
                  <a:lumMod val="95000"/>
                </a:schemeClr>
              </a:solidFill>
              <a:cs typeface="Times New Roman" panose="02020603050405020304" pitchFamily="18" charset="0"/>
            </a:endParaRPr>
          </a:p>
          <a:p>
            <a:endParaRPr lang="en-GB" sz="2800" dirty="0">
              <a:solidFill>
                <a:schemeClr val="tx1">
                  <a:lumMod val="75000"/>
                  <a:lumOff val="25000"/>
                </a:schemeClr>
              </a:solidFill>
              <a:cs typeface="Times New Roman" panose="02020603050405020304" pitchFamily="18" charset="0"/>
            </a:endParaRPr>
          </a:p>
        </p:txBody>
      </p:sp>
    </p:spTree>
    <p:extLst>
      <p:ext uri="{BB962C8B-B14F-4D97-AF65-F5344CB8AC3E}">
        <p14:creationId xmlns:p14="http://schemas.microsoft.com/office/powerpoint/2010/main" xmlns="" val="1619175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5877272"/>
            <a:ext cx="3024336" cy="50405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57200" y="1412776"/>
            <a:ext cx="8229600" cy="4525963"/>
          </a:xfrm>
        </p:spPr>
        <p:txBody>
          <a:bodyPr>
            <a:noAutofit/>
          </a:bodyPr>
          <a:lstStyle/>
          <a:p>
            <a:pPr marL="0" indent="0">
              <a:buNone/>
            </a:pPr>
            <a:r>
              <a:rPr lang="en-US" sz="2800" b="1" u="sng" dirty="0">
                <a:solidFill>
                  <a:schemeClr val="tx1">
                    <a:lumMod val="75000"/>
                    <a:lumOff val="25000"/>
                  </a:schemeClr>
                </a:solidFill>
                <a:cs typeface="Times New Roman" panose="02020603050405020304" pitchFamily="18" charset="0"/>
              </a:rPr>
              <a:t>Development</a:t>
            </a:r>
            <a:r>
              <a:rPr lang="en-US" sz="2800" dirty="0">
                <a:solidFill>
                  <a:schemeClr val="tx1">
                    <a:lumMod val="75000"/>
                    <a:lumOff val="25000"/>
                  </a:schemeClr>
                </a:solidFill>
                <a:cs typeface="Times New Roman" panose="02020603050405020304" pitchFamily="18" charset="0"/>
              </a:rPr>
              <a:t>(WP3): Organization the Activity of the Bureau</a:t>
            </a:r>
          </a:p>
          <a:p>
            <a:pPr marL="0" indent="0">
              <a:buNone/>
            </a:pPr>
            <a:r>
              <a:rPr lang="en-US" sz="2800" dirty="0">
                <a:solidFill>
                  <a:schemeClr val="tx1">
                    <a:lumMod val="75000"/>
                    <a:lumOff val="25000"/>
                  </a:schemeClr>
                </a:solidFill>
                <a:cs typeface="Times New Roman" panose="02020603050405020304" pitchFamily="18" charset="0"/>
              </a:rPr>
              <a:t>3.1. Training of Trainers of the Career Centers,</a:t>
            </a:r>
          </a:p>
          <a:p>
            <a:pPr marL="0" indent="0">
              <a:buNone/>
            </a:pPr>
            <a:r>
              <a:rPr lang="en-US" sz="2800" dirty="0">
                <a:solidFill>
                  <a:schemeClr val="tx1">
                    <a:lumMod val="75000"/>
                    <a:lumOff val="25000"/>
                  </a:schemeClr>
                </a:solidFill>
                <a:cs typeface="Times New Roman" panose="02020603050405020304" pitchFamily="18" charset="0"/>
              </a:rPr>
              <a:t>3.2. Development of methodical base for training,</a:t>
            </a:r>
          </a:p>
          <a:p>
            <a:pPr marL="0" indent="0">
              <a:buNone/>
            </a:pPr>
            <a:r>
              <a:rPr lang="en-US" sz="2800" dirty="0">
                <a:solidFill>
                  <a:schemeClr val="tx1">
                    <a:lumMod val="75000"/>
                    <a:lumOff val="25000"/>
                  </a:schemeClr>
                </a:solidFill>
                <a:cs typeface="Times New Roman" panose="02020603050405020304" pitchFamily="18" charset="0"/>
              </a:rPr>
              <a:t>3.3. Training activity,</a:t>
            </a:r>
          </a:p>
          <a:p>
            <a:pPr marL="0" indent="0">
              <a:buNone/>
            </a:pPr>
            <a:r>
              <a:rPr lang="en-US" sz="2800" dirty="0">
                <a:solidFill>
                  <a:schemeClr val="tx1">
                    <a:lumMod val="75000"/>
                    <a:lumOff val="25000"/>
                  </a:schemeClr>
                </a:solidFill>
                <a:cs typeface="Times New Roman" panose="02020603050405020304" pitchFamily="18" charset="0"/>
              </a:rPr>
              <a:t>3.4. Creation and updating JOB-JO Web site and database,</a:t>
            </a:r>
          </a:p>
          <a:p>
            <a:pPr marL="0" indent="0">
              <a:buNone/>
            </a:pPr>
            <a:r>
              <a:rPr lang="en-US" sz="2800" dirty="0">
                <a:solidFill>
                  <a:schemeClr val="tx1">
                    <a:lumMod val="75000"/>
                    <a:lumOff val="25000"/>
                  </a:schemeClr>
                </a:solidFill>
                <a:cs typeface="Times New Roman" panose="02020603050405020304" pitchFamily="18" charset="0"/>
              </a:rPr>
              <a:t>3.5. Creation of network </a:t>
            </a:r>
            <a:r>
              <a:rPr lang="en-US" sz="2800" dirty="0" smtClean="0">
                <a:solidFill>
                  <a:schemeClr val="tx1">
                    <a:lumMod val="75000"/>
                    <a:lumOff val="25000"/>
                  </a:schemeClr>
                </a:solidFill>
                <a:cs typeface="Times New Roman" panose="02020603050405020304" pitchFamily="18" charset="0"/>
              </a:rPr>
              <a:t>model</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WP3 Leader: UCY</a:t>
            </a:r>
            <a:endParaRPr lang="en-GB" dirty="0">
              <a:solidFill>
                <a:schemeClr val="bg1">
                  <a:lumMod val="95000"/>
                </a:schemeClr>
              </a:solidFill>
            </a:endParaRPr>
          </a:p>
        </p:txBody>
      </p:sp>
    </p:spTree>
    <p:extLst>
      <p:ext uri="{BB962C8B-B14F-4D97-AF65-F5344CB8AC3E}">
        <p14:creationId xmlns:p14="http://schemas.microsoft.com/office/powerpoint/2010/main" xmlns="" val="224155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16" y="7430"/>
            <a:ext cx="8229600" cy="1143000"/>
          </a:xfrm>
        </p:spPr>
        <p:txBody>
          <a:bodyPr/>
          <a:lstStyle/>
          <a:p>
            <a:pPr algn="l"/>
            <a:r>
              <a:rPr lang="en-GB"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About </a:t>
            </a:r>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the Job-Jo project </a:t>
            </a:r>
          </a:p>
        </p:txBody>
      </p:sp>
      <p:sp>
        <p:nvSpPr>
          <p:cNvPr id="3" name="Content Placeholder 2"/>
          <p:cNvSpPr>
            <a:spLocks noGrp="1"/>
          </p:cNvSpPr>
          <p:nvPr>
            <p:ph idx="1"/>
          </p:nvPr>
        </p:nvSpPr>
        <p:spPr/>
        <p:txBody>
          <a:bodyPr>
            <a:normAutofit fontScale="85000" lnSpcReduction="20000"/>
          </a:bodyPr>
          <a:lstStyle/>
          <a:p>
            <a:pPr algn="just"/>
            <a:r>
              <a:rPr lang="en-US" dirty="0" smtClean="0"/>
              <a:t>Job Jo is aiming to reduce unemployment and poverty in remote areas in Jordan through the establishment of multiple Business Bureaus in the participating higher education institutions. These Bureaus will provide the necessary teaching and training services for unemployed graduates and re-qualify them to increase their job opportunities. Job Jo also claims to have a special focus on women. The foreseen outcomes will effectively contribute to improving the capacity building process at the national level and to allow graduates to gain the skills and training needed for their profession. </a:t>
            </a:r>
          </a:p>
        </p:txBody>
      </p:sp>
    </p:spTree>
    <p:extLst>
      <p:ext uri="{BB962C8B-B14F-4D97-AF65-F5344CB8AC3E}">
        <p14:creationId xmlns:p14="http://schemas.microsoft.com/office/powerpoint/2010/main" xmlns="" val="3818930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4653136"/>
            <a:ext cx="3240360" cy="50405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57200" y="1495325"/>
            <a:ext cx="8229600" cy="4525963"/>
          </a:xfrm>
        </p:spPr>
        <p:txBody>
          <a:bodyPr>
            <a:normAutofit/>
          </a:bodyPr>
          <a:lstStyle/>
          <a:p>
            <a:pPr marL="0" indent="0">
              <a:buNone/>
            </a:pPr>
            <a:r>
              <a:rPr lang="en-US" sz="2800" b="1" u="sng" dirty="0">
                <a:solidFill>
                  <a:schemeClr val="tx1">
                    <a:lumMod val="75000"/>
                    <a:lumOff val="25000"/>
                  </a:schemeClr>
                </a:solidFill>
                <a:cs typeface="Times New Roman" panose="02020603050405020304" pitchFamily="18" charset="0"/>
              </a:rPr>
              <a:t>Quality</a:t>
            </a:r>
            <a:r>
              <a:rPr lang="en-US" sz="2800" dirty="0">
                <a:solidFill>
                  <a:schemeClr val="tx1">
                    <a:lumMod val="75000"/>
                    <a:lumOff val="25000"/>
                  </a:schemeClr>
                </a:solidFill>
                <a:cs typeface="Times New Roman" panose="02020603050405020304" pitchFamily="18" charset="0"/>
              </a:rPr>
              <a:t>(WP4): Quality assurance</a:t>
            </a:r>
          </a:p>
          <a:p>
            <a:pPr marL="0" indent="0">
              <a:buNone/>
            </a:pPr>
            <a:r>
              <a:rPr lang="en-US" sz="2800" dirty="0">
                <a:solidFill>
                  <a:schemeClr val="tx1">
                    <a:lumMod val="75000"/>
                    <a:lumOff val="25000"/>
                  </a:schemeClr>
                </a:solidFill>
                <a:cs typeface="Times New Roman" panose="02020603050405020304" pitchFamily="18" charset="0"/>
              </a:rPr>
              <a:t>4.1 Quality Committee.</a:t>
            </a:r>
          </a:p>
          <a:p>
            <a:pPr marL="0" indent="0">
              <a:buNone/>
            </a:pPr>
            <a:r>
              <a:rPr lang="en-US" sz="2800" dirty="0">
                <a:solidFill>
                  <a:schemeClr val="tx1">
                    <a:lumMod val="75000"/>
                    <a:lumOff val="25000"/>
                  </a:schemeClr>
                </a:solidFill>
                <a:cs typeface="Times New Roman" panose="02020603050405020304" pitchFamily="18" charset="0"/>
              </a:rPr>
              <a:t>4.2 External Evaluation.</a:t>
            </a:r>
          </a:p>
          <a:p>
            <a:pPr marL="0" indent="0">
              <a:buNone/>
            </a:pPr>
            <a:r>
              <a:rPr lang="en-US" sz="2800" dirty="0">
                <a:solidFill>
                  <a:schemeClr val="tx1">
                    <a:lumMod val="75000"/>
                    <a:lumOff val="25000"/>
                  </a:schemeClr>
                </a:solidFill>
                <a:cs typeface="Times New Roman" panose="02020603050405020304" pitchFamily="18" charset="0"/>
              </a:rPr>
              <a:t>4.3 Monitoring and Evaluation Plan.</a:t>
            </a:r>
          </a:p>
          <a:p>
            <a:pPr marL="0" indent="0">
              <a:buNone/>
            </a:pPr>
            <a:r>
              <a:rPr lang="en-US" sz="2800" dirty="0">
                <a:solidFill>
                  <a:schemeClr val="tx1">
                    <a:lumMod val="75000"/>
                    <a:lumOff val="25000"/>
                  </a:schemeClr>
                </a:solidFill>
                <a:cs typeface="Times New Roman" panose="02020603050405020304" pitchFamily="18" charset="0"/>
              </a:rPr>
              <a:t>4.4 Reports (Reports of Monitoring Committee).</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WP4 Leader: ISLA</a:t>
            </a:r>
            <a:endParaRPr lang="en-GB" dirty="0">
              <a:solidFill>
                <a:schemeClr val="bg1">
                  <a:lumMod val="95000"/>
                </a:schemeClr>
              </a:solidFill>
            </a:endParaRPr>
          </a:p>
        </p:txBody>
      </p:sp>
    </p:spTree>
    <p:extLst>
      <p:ext uri="{BB962C8B-B14F-4D97-AF65-F5344CB8AC3E}">
        <p14:creationId xmlns:p14="http://schemas.microsoft.com/office/powerpoint/2010/main" xmlns="" val="38282173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4509120"/>
            <a:ext cx="2880320" cy="50405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idx="1"/>
          </p:nvPr>
        </p:nvSpPr>
        <p:spPr>
          <a:xfrm>
            <a:off x="457200" y="1484784"/>
            <a:ext cx="8229600" cy="4525963"/>
          </a:xfrm>
        </p:spPr>
        <p:txBody>
          <a:bodyPr>
            <a:normAutofit/>
          </a:bodyPr>
          <a:lstStyle/>
          <a:p>
            <a:pPr marL="0" indent="0">
              <a:buNone/>
            </a:pPr>
            <a:r>
              <a:rPr lang="en-US" sz="2800" b="1" u="sng" dirty="0">
                <a:solidFill>
                  <a:schemeClr val="tx1">
                    <a:lumMod val="75000"/>
                    <a:lumOff val="25000"/>
                  </a:schemeClr>
                </a:solidFill>
                <a:cs typeface="Times New Roman" panose="02020603050405020304" pitchFamily="18" charset="0"/>
              </a:rPr>
              <a:t>Dissemination &amp; Exploration</a:t>
            </a:r>
            <a:r>
              <a:rPr lang="en-US" sz="2800" dirty="0">
                <a:solidFill>
                  <a:schemeClr val="tx1">
                    <a:lumMod val="75000"/>
                    <a:lumOff val="25000"/>
                  </a:schemeClr>
                </a:solidFill>
                <a:cs typeface="Times New Roman" panose="02020603050405020304" pitchFamily="18" charset="0"/>
              </a:rPr>
              <a:t>(WP5)</a:t>
            </a:r>
          </a:p>
          <a:p>
            <a:pPr marL="0" indent="0">
              <a:buNone/>
            </a:pPr>
            <a:r>
              <a:rPr lang="en-US" sz="2800" dirty="0">
                <a:solidFill>
                  <a:schemeClr val="tx1">
                    <a:lumMod val="75000"/>
                    <a:lumOff val="25000"/>
                  </a:schemeClr>
                </a:solidFill>
                <a:cs typeface="Times New Roman" panose="02020603050405020304" pitchFamily="18" charset="0"/>
              </a:rPr>
              <a:t>5.1. Dissemination of project activity and its results: presentations, workshops, events.</a:t>
            </a:r>
          </a:p>
          <a:p>
            <a:pPr marL="0" indent="0">
              <a:buNone/>
            </a:pPr>
            <a:r>
              <a:rPr lang="en-US" sz="2800" dirty="0">
                <a:solidFill>
                  <a:schemeClr val="tx1">
                    <a:lumMod val="75000"/>
                    <a:lumOff val="25000"/>
                  </a:schemeClr>
                </a:solidFill>
                <a:cs typeface="Times New Roman" panose="02020603050405020304" pitchFamily="18" charset="0"/>
              </a:rPr>
              <a:t>5.2. Participation in regional </a:t>
            </a:r>
            <a:r>
              <a:rPr lang="en-US" sz="2800" dirty="0" err="1">
                <a:solidFill>
                  <a:schemeClr val="tx1">
                    <a:lumMod val="75000"/>
                    <a:lumOff val="25000"/>
                  </a:schemeClr>
                </a:solidFill>
                <a:cs typeface="Times New Roman" panose="02020603050405020304" pitchFamily="18" charset="0"/>
              </a:rPr>
              <a:t>Labour</a:t>
            </a:r>
            <a:r>
              <a:rPr lang="en-US" sz="2800" dirty="0">
                <a:solidFill>
                  <a:schemeClr val="tx1">
                    <a:lumMod val="75000"/>
                    <a:lumOff val="25000"/>
                  </a:schemeClr>
                </a:solidFill>
                <a:cs typeface="Times New Roman" panose="02020603050405020304" pitchFamily="18" charset="0"/>
              </a:rPr>
              <a:t> Fairs.</a:t>
            </a:r>
          </a:p>
          <a:p>
            <a:pPr marL="0" indent="0">
              <a:buNone/>
            </a:pPr>
            <a:r>
              <a:rPr lang="en-US" sz="2800" dirty="0">
                <a:solidFill>
                  <a:schemeClr val="tx1">
                    <a:lumMod val="75000"/>
                    <a:lumOff val="25000"/>
                  </a:schemeClr>
                </a:solidFill>
                <a:cs typeface="Times New Roman" panose="02020603050405020304" pitchFamily="18" charset="0"/>
              </a:rPr>
              <a:t>5.3. Carrying out Conference and info days.</a:t>
            </a:r>
          </a:p>
          <a:p>
            <a:pPr marL="0" indent="0">
              <a:buNone/>
            </a:pPr>
            <a:endParaRPr lang="en-US" sz="2800" dirty="0">
              <a:solidFill>
                <a:schemeClr val="tx1">
                  <a:lumMod val="75000"/>
                  <a:lumOff val="25000"/>
                </a:schemeClr>
              </a:solidFill>
              <a:cs typeface="Times New Roman" panose="02020603050405020304" pitchFamily="18" charset="0"/>
            </a:endParaRPr>
          </a:p>
          <a:p>
            <a:pPr marL="0" indent="0">
              <a:buNone/>
            </a:pPr>
            <a:r>
              <a:rPr lang="en-US" dirty="0">
                <a:solidFill>
                  <a:schemeClr val="bg1">
                    <a:lumMod val="95000"/>
                  </a:schemeClr>
                </a:solidFill>
              </a:rPr>
              <a:t>WP5 Leader: </a:t>
            </a:r>
            <a:r>
              <a:rPr lang="en-US" dirty="0" smtClean="0">
                <a:solidFill>
                  <a:schemeClr val="bg1">
                    <a:lumMod val="95000"/>
                  </a:schemeClr>
                </a:solidFill>
              </a:rPr>
              <a:t>UJ</a:t>
            </a:r>
            <a:endParaRPr lang="en-GB" dirty="0">
              <a:solidFill>
                <a:schemeClr val="bg1">
                  <a:lumMod val="95000"/>
                </a:schemeClr>
              </a:solidFill>
            </a:endParaRPr>
          </a:p>
        </p:txBody>
      </p:sp>
    </p:spTree>
    <p:extLst>
      <p:ext uri="{BB962C8B-B14F-4D97-AF65-F5344CB8AC3E}">
        <p14:creationId xmlns:p14="http://schemas.microsoft.com/office/powerpoint/2010/main" xmlns="" val="2373247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251520" y="1536328"/>
            <a:ext cx="8208912" cy="4339650"/>
          </a:xfrm>
          <a:prstGeom prst="rect">
            <a:avLst/>
          </a:prstGeom>
          <a:noFill/>
          <a:scene3d>
            <a:camera prst="obliqueTopRight"/>
            <a:lightRig rig="threePt" dir="t"/>
          </a:scene3d>
          <a:sp3d>
            <a:bevelT prst="angle"/>
          </a:sp3d>
        </p:spPr>
        <p:txBody>
          <a:bodyPr wrap="square" rtlCol="0">
            <a:spAutoFit/>
          </a:bodyPr>
          <a:lstStyle/>
          <a:p>
            <a:pPr algn="ctr"/>
            <a:r>
              <a:rPr lang="en-GB" sz="13800" dirty="0" smtClean="0">
                <a:solidFill>
                  <a:schemeClr val="bg1">
                    <a:lumMod val="65000"/>
                    <a:lumOff val="35000"/>
                  </a:schemeClr>
                </a:solidFill>
                <a:effectLst>
                  <a:outerShdw blurRad="38100" dist="38100" dir="2700000" algn="tl">
                    <a:srgbClr val="000000">
                      <a:alpha val="43137"/>
                    </a:srgbClr>
                  </a:outerShdw>
                </a:effectLst>
                <a:latin typeface="+mj-lt"/>
              </a:rPr>
              <a:t>THANK</a:t>
            </a:r>
          </a:p>
          <a:p>
            <a:pPr algn="ctr"/>
            <a:r>
              <a:rPr lang="en-GB" sz="13800" dirty="0" smtClean="0">
                <a:solidFill>
                  <a:schemeClr val="bg1">
                    <a:lumMod val="65000"/>
                    <a:lumOff val="35000"/>
                  </a:schemeClr>
                </a:solidFill>
                <a:effectLst>
                  <a:outerShdw blurRad="38100" dist="38100" dir="2700000" algn="tl">
                    <a:srgbClr val="000000">
                      <a:alpha val="43137"/>
                    </a:srgbClr>
                  </a:outerShdw>
                </a:effectLst>
                <a:latin typeface="+mj-lt"/>
              </a:rPr>
              <a:t>YOU</a:t>
            </a:r>
            <a:endParaRPr lang="en-GB" sz="13800" dirty="0">
              <a:solidFill>
                <a:schemeClr val="bg1">
                  <a:lumMod val="65000"/>
                  <a:lumOff val="35000"/>
                </a:schemeClr>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xmlns="" val="395793463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Moreover, the foreseen activities will surely foster economic growth and reduce unemployment and poverty in remote areas. Job Jo aims include providing services and workshops to graduates to gain skills which are necessary, but not commonly provided by universities. In addition, Job Jo will promote the modernization of learning methods, training of staff and students, management and quality control and internationalization of higher education institutions. The priority addressed is a relevant national priority for the Jordan</a:t>
            </a:r>
            <a:endParaRPr lang="en-GB"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256"/>
            <a:ext cx="8229600" cy="1143000"/>
          </a:xfrm>
        </p:spPr>
        <p:txBody>
          <a:bodyPr/>
          <a:lstStyle/>
          <a:p>
            <a:pPr algn="l"/>
            <a:r>
              <a:rPr lang="en-US" dirty="0" smtClean="0">
                <a:solidFill>
                  <a:schemeClr val="bg1">
                    <a:lumMod val="95000"/>
                  </a:schemeClr>
                </a:solidFill>
                <a:effectLst>
                  <a:outerShdw blurRad="38100" dist="38100" dir="2700000" algn="tl">
                    <a:srgbClr val="000000">
                      <a:alpha val="43137"/>
                    </a:srgbClr>
                  </a:outerShdw>
                </a:effectLst>
              </a:rPr>
              <a:t>Objectives </a:t>
            </a:r>
            <a:endParaRPr lang="en-US" dirty="0">
              <a:solidFill>
                <a:schemeClr val="bg1">
                  <a:lumMod val="9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a:buNone/>
            </a:pPr>
            <a:r>
              <a:rPr lang="en-US" sz="2800" dirty="0" smtClean="0"/>
              <a:t>1. Establishment regional Business Service Network Bureau (BSNB) to promote employment in the provinces of </a:t>
            </a:r>
            <a:r>
              <a:rPr lang="en-US" sz="2800" dirty="0" err="1" smtClean="0"/>
              <a:t>Karak</a:t>
            </a:r>
            <a:r>
              <a:rPr lang="en-US" sz="2800" dirty="0" smtClean="0"/>
              <a:t>, </a:t>
            </a:r>
            <a:r>
              <a:rPr lang="en-US" sz="2800" dirty="0" err="1" smtClean="0"/>
              <a:t>Tafila</a:t>
            </a:r>
            <a:r>
              <a:rPr lang="en-US" sz="2800" dirty="0" smtClean="0"/>
              <a:t>, </a:t>
            </a:r>
            <a:r>
              <a:rPr lang="en-US" sz="2800" dirty="0" err="1" smtClean="0"/>
              <a:t>Maan</a:t>
            </a:r>
            <a:r>
              <a:rPr lang="en-US" sz="2800" dirty="0" smtClean="0"/>
              <a:t>, Aqaba and </a:t>
            </a:r>
            <a:r>
              <a:rPr lang="en-US" sz="2800" dirty="0" err="1" smtClean="0"/>
              <a:t>Irbid</a:t>
            </a:r>
            <a:r>
              <a:rPr lang="en-US" sz="2800" dirty="0" smtClean="0"/>
              <a:t>. </a:t>
            </a:r>
          </a:p>
          <a:p>
            <a:pPr>
              <a:buNone/>
            </a:pPr>
            <a:r>
              <a:rPr lang="en-US" sz="2800" dirty="0" smtClean="0"/>
              <a:t>2. Development of training courses in the BSNB based on the experience exchange with the EU. </a:t>
            </a:r>
          </a:p>
          <a:p>
            <a:pPr>
              <a:buNone/>
            </a:pPr>
            <a:r>
              <a:rPr lang="en-US" sz="2800" dirty="0" smtClean="0"/>
              <a:t>3-Producing training material </a:t>
            </a:r>
          </a:p>
          <a:p>
            <a:pPr>
              <a:buNone/>
            </a:pPr>
            <a:r>
              <a:rPr lang="en-US" sz="2800" dirty="0" smtClean="0"/>
              <a:t>4. Adapting job creation instruments to the needs of young people in remote areas. </a:t>
            </a:r>
          </a:p>
          <a:p>
            <a:pPr>
              <a:buNone/>
            </a:pPr>
            <a:r>
              <a:rPr lang="en-US" sz="2800" dirty="0" smtClean="0"/>
              <a:t> </a:t>
            </a:r>
          </a:p>
          <a:p>
            <a:endParaRPr lang="en-US" sz="2800"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None/>
            </a:pPr>
            <a:r>
              <a:rPr lang="en-US" dirty="0" smtClean="0"/>
              <a:t>5. Supporting initiatives designed to enhance the employability of young people in the region. </a:t>
            </a:r>
          </a:p>
          <a:p>
            <a:pPr>
              <a:buNone/>
            </a:pPr>
            <a:r>
              <a:rPr lang="en-US" dirty="0" smtClean="0"/>
              <a:t>6. Creating employment opportunities by supporting entrepreneurship. </a:t>
            </a:r>
          </a:p>
          <a:p>
            <a:pPr>
              <a:buNone/>
            </a:pPr>
            <a:r>
              <a:rPr lang="en-US" dirty="0" smtClean="0"/>
              <a:t>7. Lesson Learned from the European partners to include their cooperation with non‐academic partners.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None/>
            </a:pPr>
            <a:r>
              <a:rPr lang="en-US" dirty="0" smtClean="0"/>
              <a:t>8. Establishing Network Service between the Universities, Industries, and Public and Private Sectors. </a:t>
            </a:r>
          </a:p>
          <a:p>
            <a:pPr>
              <a:buNone/>
            </a:pPr>
            <a:r>
              <a:rPr lang="en-US" dirty="0" smtClean="0"/>
              <a:t>9. Promote the relationship between the Jordanian Institutions with EUs. </a:t>
            </a:r>
          </a:p>
          <a:p>
            <a:pPr>
              <a:buNone/>
            </a:pPr>
            <a:r>
              <a:rPr lang="en-US" dirty="0" smtClean="0"/>
              <a:t>10. Students and staff from JO partners will receive training in EU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27384"/>
            <a:ext cx="8784976" cy="1143000"/>
          </a:xfrm>
        </p:spPr>
        <p:txBody>
          <a:bodyPr>
            <a:noAutofit/>
          </a:bodyPr>
          <a:lstStyle/>
          <a:p>
            <a:pPr algn="l"/>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How the project objectives </a:t>
            </a:r>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will</a:t>
            </a:r>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be</a:t>
            </a:r>
            <a:b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t>
            </a:r>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achieved?</a:t>
            </a:r>
            <a:endParaRPr lang="en-GB"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a:solidFill>
                  <a:schemeClr val="tx1">
                    <a:lumMod val="75000"/>
                    <a:lumOff val="25000"/>
                  </a:schemeClr>
                </a:solidFill>
                <a:cs typeface="Times New Roman" panose="02020603050405020304" pitchFamily="18" charset="0"/>
              </a:rPr>
              <a:t>Establish Business Service Network Bureau inside academic institutions and prepare it to receive the necessary equipment provided within the framework of this project.</a:t>
            </a:r>
          </a:p>
          <a:p>
            <a:r>
              <a:rPr lang="en-US" sz="2800" dirty="0">
                <a:solidFill>
                  <a:schemeClr val="tx1">
                    <a:lumMod val="75000"/>
                    <a:lumOff val="25000"/>
                  </a:schemeClr>
                </a:solidFill>
                <a:cs typeface="Times New Roman" panose="02020603050405020304" pitchFamily="18" charset="0"/>
              </a:rPr>
              <a:t>Conduct training that focuses on methods of teaching and development of the methodological foundation for the trainers assigned in these Bureaus.</a:t>
            </a:r>
            <a:endParaRPr lang="en-GB" sz="2800" dirty="0">
              <a:solidFill>
                <a:schemeClr val="tx1">
                  <a:lumMod val="75000"/>
                  <a:lumOff val="25000"/>
                </a:schemeClr>
              </a:solidFill>
              <a:cs typeface="Times New Roman" panose="02020603050405020304" pitchFamily="18" charset="0"/>
            </a:endParaRPr>
          </a:p>
        </p:txBody>
      </p:sp>
    </p:spTree>
    <p:extLst>
      <p:ext uri="{BB962C8B-B14F-4D97-AF65-F5344CB8AC3E}">
        <p14:creationId xmlns:p14="http://schemas.microsoft.com/office/powerpoint/2010/main" xmlns="" val="1492094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solidFill>
                  <a:schemeClr val="tx1">
                    <a:lumMod val="75000"/>
                    <a:lumOff val="25000"/>
                  </a:schemeClr>
                </a:solidFill>
                <a:cs typeface="Times New Roman" panose="02020603050405020304" pitchFamily="18" charset="0"/>
              </a:rPr>
              <a:t>Establish a website for the project so that all activities, chances, and events of the project will be available to everyone.</a:t>
            </a:r>
          </a:p>
          <a:p>
            <a:r>
              <a:rPr lang="en-US" sz="2800" dirty="0">
                <a:solidFill>
                  <a:schemeClr val="tx1">
                    <a:lumMod val="75000"/>
                    <a:lumOff val="25000"/>
                  </a:schemeClr>
                </a:solidFill>
                <a:cs typeface="Times New Roman" panose="02020603050405020304" pitchFamily="18" charset="0"/>
              </a:rPr>
              <a:t>The target group of the project(trainees) will receive Employability Skills so they can have the opportunity to enhance their employability.</a:t>
            </a:r>
          </a:p>
          <a:p>
            <a:pPr marL="0" indent="0">
              <a:buNone/>
            </a:pPr>
            <a:endParaRPr lang="en-GB" sz="2800" dirty="0">
              <a:solidFill>
                <a:schemeClr val="tx1">
                  <a:lumMod val="75000"/>
                  <a:lumOff val="25000"/>
                </a:schemeClr>
              </a:solidFill>
              <a:cs typeface="Times New Roman" panose="02020603050405020304" pitchFamily="18" charset="0"/>
            </a:endParaRPr>
          </a:p>
        </p:txBody>
      </p:sp>
      <p:sp>
        <p:nvSpPr>
          <p:cNvPr id="5" name="Title 1"/>
          <p:cNvSpPr>
            <a:spLocks noGrp="1"/>
          </p:cNvSpPr>
          <p:nvPr>
            <p:ph type="title"/>
          </p:nvPr>
        </p:nvSpPr>
        <p:spPr>
          <a:xfrm>
            <a:off x="-3225552" y="7430"/>
            <a:ext cx="8229600" cy="1143000"/>
          </a:xfrm>
        </p:spPr>
        <p:txBody>
          <a:bodyPr/>
          <a:lstStyle/>
          <a:p>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Cont.</a:t>
            </a:r>
          </a:p>
        </p:txBody>
      </p:sp>
    </p:spTree>
    <p:extLst>
      <p:ext uri="{BB962C8B-B14F-4D97-AF65-F5344CB8AC3E}">
        <p14:creationId xmlns:p14="http://schemas.microsoft.com/office/powerpoint/2010/main" xmlns="" val="729329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88640"/>
            <a:ext cx="8229600" cy="1143000"/>
          </a:xfrm>
        </p:spPr>
        <p:txBody>
          <a:bodyPr>
            <a:noAutofit/>
          </a:bodyPr>
          <a:lstStyle/>
          <a:p>
            <a:pPr algn="l"/>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Areas that the training </a:t>
            </a:r>
            <a:r>
              <a:rPr lang="en-US" sz="3600" dirty="0" smtClean="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will focus </a:t>
            </a:r>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on</a:t>
            </a:r>
            <a:b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endParaRPr lang="en-GB"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a:solidFill>
                  <a:schemeClr val="tx1">
                    <a:lumMod val="75000"/>
                    <a:lumOff val="25000"/>
                  </a:schemeClr>
                </a:solidFill>
                <a:cs typeface="Times New Roman" panose="02020603050405020304" pitchFamily="18" charset="0"/>
              </a:rPr>
              <a:t> Courses on Personal Skills Development like communication skills.</a:t>
            </a:r>
          </a:p>
          <a:p>
            <a:r>
              <a:rPr lang="en-US" sz="2800" dirty="0">
                <a:solidFill>
                  <a:schemeClr val="tx1">
                    <a:lumMod val="75000"/>
                    <a:lumOff val="25000"/>
                  </a:schemeClr>
                </a:solidFill>
                <a:cs typeface="Times New Roman" panose="02020603050405020304" pitchFamily="18" charset="0"/>
              </a:rPr>
              <a:t>Training on job preparation to equip unemployment people with advanced job-hunting skills, career development, interview skills and the opportunity to participate in Industry Awareness Experiences. </a:t>
            </a:r>
            <a:endParaRPr lang="en-GB" sz="2800" dirty="0">
              <a:solidFill>
                <a:schemeClr val="tx1">
                  <a:lumMod val="75000"/>
                  <a:lumOff val="25000"/>
                </a:schemeClr>
              </a:solidFill>
              <a:cs typeface="Times New Roman" panose="02020603050405020304" pitchFamily="18" charset="0"/>
            </a:endParaRPr>
          </a:p>
        </p:txBody>
      </p:sp>
    </p:spTree>
    <p:extLst>
      <p:ext uri="{BB962C8B-B14F-4D97-AF65-F5344CB8AC3E}">
        <p14:creationId xmlns:p14="http://schemas.microsoft.com/office/powerpoint/2010/main" xmlns="" val="25299647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385EC66-47B8-4B6E-9F5F-416543CFA12B}"/>
</file>

<file path=customXml/itemProps2.xml><?xml version="1.0" encoding="utf-8"?>
<ds:datastoreItem xmlns:ds="http://schemas.openxmlformats.org/officeDocument/2006/customXml" ds:itemID="{207C35EA-2ED2-42AC-BF9A-4488A4D0BF22}"/>
</file>

<file path=customXml/itemProps3.xml><?xml version="1.0" encoding="utf-8"?>
<ds:datastoreItem xmlns:ds="http://schemas.openxmlformats.org/officeDocument/2006/customXml" ds:itemID="{CC04051F-7824-4549-BE00-BE8691AD6253}"/>
</file>

<file path=docProps/app.xml><?xml version="1.0" encoding="utf-8"?>
<Properties xmlns="http://schemas.openxmlformats.org/officeDocument/2006/extended-properties" xmlns:vt="http://schemas.openxmlformats.org/officeDocument/2006/docPropsVTypes">
  <TotalTime>121</TotalTime>
  <Words>1281</Words>
  <Application>Microsoft Office PowerPoint</Application>
  <PresentationFormat>On-screen Show (4:3)</PresentationFormat>
  <Paragraphs>153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About the Job-Jo project </vt:lpstr>
      <vt:lpstr>Cont.</vt:lpstr>
      <vt:lpstr>Objectives </vt:lpstr>
      <vt:lpstr>Cont.</vt:lpstr>
      <vt:lpstr>Cont.</vt:lpstr>
      <vt:lpstr>How the project objectives will be  achieved?</vt:lpstr>
      <vt:lpstr>Cont.</vt:lpstr>
      <vt:lpstr>Areas that the training will focus on </vt:lpstr>
      <vt:lpstr>Impact and sustainability  </vt:lpstr>
      <vt:lpstr>Slide 11</vt:lpstr>
      <vt:lpstr>Slide 12</vt:lpstr>
      <vt:lpstr>The trainings and material will be  structured on following areas:</vt:lpstr>
      <vt:lpstr>Project Partners </vt:lpstr>
      <vt:lpstr>Project Partners </vt:lpstr>
      <vt:lpstr>Project Partners </vt:lpstr>
      <vt:lpstr>Work Packages of the project  </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Civil Head</cp:lastModifiedBy>
  <cp:revision>34</cp:revision>
  <dcterms:created xsi:type="dcterms:W3CDTF">2018-12-16T22:52:52Z</dcterms:created>
  <dcterms:modified xsi:type="dcterms:W3CDTF">2019-01-14T17:17:46Z</dcterms:modified>
</cp:coreProperties>
</file>