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58" r:id="rId8"/>
    <p:sldId id="259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B57"/>
    <a:srgbClr val="D0C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92" y="3645024"/>
            <a:ext cx="57469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4"/>
          <p:cNvSpPr txBox="1">
            <a:spLocks/>
          </p:cNvSpPr>
          <p:nvPr/>
        </p:nvSpPr>
        <p:spPr>
          <a:xfrm>
            <a:off x="-13692" y="1484784"/>
            <a:ext cx="5122912" cy="79208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800" kern="0" dirty="0" smtClean="0">
                <a:cs typeface="+mn-cs"/>
              </a:rPr>
              <a:t>Welcome to </a:t>
            </a:r>
          </a:p>
          <a:p>
            <a:pPr algn="ctr"/>
            <a:r>
              <a:rPr lang="de-DE" altLang="de-DE" sz="2800" i="1" kern="0" dirty="0" smtClean="0">
                <a:cs typeface="+mn-cs"/>
              </a:rPr>
              <a:t>Leipzig University of Applied </a:t>
            </a:r>
            <a:r>
              <a:rPr lang="de-DE" altLang="de-DE" sz="2800" i="1" kern="0" dirty="0" err="1" smtClean="0">
                <a:cs typeface="+mn-cs"/>
              </a:rPr>
              <a:t>Sciences</a:t>
            </a:r>
            <a:r>
              <a:rPr lang="de-DE" altLang="de-DE" sz="2800" i="1" kern="0" dirty="0" smtClean="0">
                <a:cs typeface="+mn-cs"/>
              </a:rPr>
              <a:t> </a:t>
            </a:r>
            <a:r>
              <a:rPr lang="de-DE" altLang="de-DE" sz="2800" kern="0" dirty="0" smtClean="0"/>
              <a:t/>
            </a:r>
            <a:br>
              <a:rPr lang="de-DE" altLang="de-DE" sz="2800" kern="0" dirty="0" smtClean="0"/>
            </a:b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endParaRPr lang="de-DE" altLang="de-DE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588224" y="5445224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Dr.Riyadh Qashi</a:t>
            </a:r>
          </a:p>
          <a:p>
            <a:r>
              <a:rPr lang="de-DE" dirty="0" err="1" smtClean="0"/>
              <a:t>M.Sc</a:t>
            </a:r>
            <a:r>
              <a:rPr lang="de-DE" dirty="0" smtClean="0"/>
              <a:t>. Alex Dekin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750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JOB-JO</a:t>
            </a:r>
          </a:p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.-26.02.2019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526913" y="332656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Our</a:t>
            </a:r>
            <a:r>
              <a:rPr lang="de-DE" altLang="de-DE" sz="1800" b="1" dirty="0">
                <a:solidFill>
                  <a:srgbClr val="FFC000"/>
                </a:solidFill>
              </a:rPr>
              <a:t> University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99686" y="1534021"/>
            <a:ext cx="1109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Chancellor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of the HTWK: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Prof.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Gesine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Grande</a:t>
            </a:r>
            <a:endParaRPr lang="en-GB" alt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449" y="4549676"/>
            <a:ext cx="20208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468" y="1943001"/>
            <a:ext cx="17510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87" y="4294088"/>
            <a:ext cx="20955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99" y="1557238"/>
            <a:ext cx="1152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99" y="2997101"/>
            <a:ext cx="1812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424" y="4843363"/>
            <a:ext cx="19446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499" y="4230588"/>
            <a:ext cx="16097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412" y="4797326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937" y="3492401"/>
            <a:ext cx="10207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330119" y="1340768"/>
            <a:ext cx="59142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 Faculties:</a:t>
            </a:r>
            <a:endParaRPr lang="en-US" sz="14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Architecture and Social 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 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Civil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Computer Science, Mathematics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Electrical Engineering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Mechanical and Energy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About 6000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students,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250 professors,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staff members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38187" y="332656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b="1" dirty="0" smtClean="0">
                <a:solidFill>
                  <a:srgbClr val="FFC000"/>
                </a:solidFill>
              </a:rPr>
              <a:t>Our Faculty</a:t>
            </a:r>
            <a:endParaRPr lang="en-GB" altLang="de-DE" sz="1800" b="1" dirty="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11200" y="1628700"/>
            <a:ext cx="659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/>
              <a:t>Beneficial combination of </a:t>
            </a:r>
            <a:r>
              <a:rPr lang="en-US" altLang="de-DE" sz="1800" i="1" dirty="0"/>
              <a:t>Computer Science</a:t>
            </a:r>
            <a:r>
              <a:rPr lang="en-US" altLang="de-DE" sz="1800" dirty="0"/>
              <a:t>, </a:t>
            </a:r>
            <a:r>
              <a:rPr lang="en-US" altLang="de-DE" sz="1800" i="1" dirty="0"/>
              <a:t>Mathematics</a:t>
            </a:r>
            <a:r>
              <a:rPr lang="en-US" altLang="de-DE" sz="1800" dirty="0"/>
              <a:t> and</a:t>
            </a:r>
            <a:br>
              <a:rPr lang="en-US" altLang="de-DE" sz="1800" dirty="0"/>
            </a:br>
            <a:r>
              <a:rPr lang="en-US" altLang="de-DE" sz="1800" i="1" dirty="0"/>
              <a:t>Natural </a:t>
            </a:r>
            <a:r>
              <a:rPr lang="en-US" altLang="de-DE" sz="1800" i="1" dirty="0" smtClean="0"/>
              <a:t>Sciences</a:t>
            </a:r>
            <a:endParaRPr lang="en-US" altLang="de-DE" sz="180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711200" y="3572792"/>
            <a:ext cx="2374900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5894387" y="3572792"/>
            <a:ext cx="2376488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087562" y="4149055"/>
            <a:ext cx="1503363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959350" y="4149055"/>
            <a:ext cx="15843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3446462" y="4796755"/>
            <a:ext cx="18002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765175" y="2925092"/>
            <a:ext cx="71770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/>
              <a:t>Professors by Knowledge field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Computer Science					Mathematics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Physics			Chemistry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Languages</a:t>
            </a:r>
            <a:endParaRPr lang="en-GB" altLang="de-DE" sz="20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087562" y="3285455"/>
            <a:ext cx="4953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175375" y="3314030"/>
            <a:ext cx="51117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3446462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886325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311650" y="3501355"/>
            <a:ext cx="0" cy="11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6"/>
          <p:cNvSpPr txBox="1">
            <a:spLocks noChangeArrowheads="1"/>
          </p:cNvSpPr>
          <p:nvPr/>
        </p:nvSpPr>
        <p:spPr bwMode="auto">
          <a:xfrm>
            <a:off x="4141787" y="5157117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</a:t>
            </a:r>
          </a:p>
        </p:txBody>
      </p:sp>
      <p:sp>
        <p:nvSpPr>
          <p:cNvPr id="18" name="Textfeld 27"/>
          <p:cNvSpPr txBox="1">
            <a:spLocks noChangeArrowheads="1"/>
          </p:cNvSpPr>
          <p:nvPr/>
        </p:nvSpPr>
        <p:spPr bwMode="auto">
          <a:xfrm>
            <a:off x="2701925" y="4509417"/>
            <a:ext cx="321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3			  1</a:t>
            </a:r>
          </a:p>
        </p:txBody>
      </p:sp>
      <p:sp>
        <p:nvSpPr>
          <p:cNvPr id="19" name="Textfeld 28"/>
          <p:cNvSpPr txBox="1">
            <a:spLocks noChangeArrowheads="1"/>
          </p:cNvSpPr>
          <p:nvPr/>
        </p:nvSpPr>
        <p:spPr bwMode="auto">
          <a:xfrm>
            <a:off x="1358900" y="3995067"/>
            <a:ext cx="630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15			  			       8</a:t>
            </a:r>
          </a:p>
        </p:txBody>
      </p:sp>
      <p:sp>
        <p:nvSpPr>
          <p:cNvPr id="20" name="Textfeld 29"/>
          <p:cNvSpPr txBox="1">
            <a:spLocks noChangeArrowheads="1"/>
          </p:cNvSpPr>
          <p:nvPr/>
        </p:nvSpPr>
        <p:spPr bwMode="auto">
          <a:xfrm>
            <a:off x="738187" y="5549230"/>
            <a:ext cx="802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Administrative, technical, computing and additional teaching staff:  </a:t>
            </a:r>
            <a:r>
              <a:rPr lang="en-GB" altLang="de-DE" sz="2000" dirty="0" smtClean="0">
                <a:solidFill>
                  <a:srgbClr val="2347A0"/>
                </a:solidFill>
              </a:rPr>
              <a:t>30</a:t>
            </a:r>
            <a:endParaRPr lang="en-GB" altLang="de-DE" sz="2000" dirty="0">
              <a:solidFill>
                <a:srgbClr val="2347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2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55576" y="332656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Degree</a:t>
            </a:r>
            <a:r>
              <a:rPr lang="de-DE" altLang="de-DE" sz="1800" b="1" dirty="0">
                <a:solidFill>
                  <a:srgbClr val="FFC000"/>
                </a:solidFill>
              </a:rPr>
              <a:t> Programmes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42545" y="1340768"/>
            <a:ext cx="8136904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      6 </a:t>
            </a:r>
            <a:r>
              <a:rPr lang="de-DE" altLang="de-DE" sz="1800" dirty="0" err="1" smtClean="0"/>
              <a:t>degree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programmes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7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3.5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 sz="1600" dirty="0" smtClean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3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1.5 </a:t>
            </a:r>
            <a:r>
              <a:rPr lang="de-DE" altLang="de-DE" sz="1600" dirty="0" err="1"/>
              <a:t>years</a:t>
            </a:r>
            <a:r>
              <a:rPr lang="de-DE" altLang="de-DE" sz="1600" dirty="0"/>
              <a:t> 	       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/>
              <a:t>years</a:t>
            </a:r>
            <a:endParaRPr lang="de-DE" altLang="de-DE" sz="1600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293698" y="5537787"/>
            <a:ext cx="4751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At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moment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FF0000"/>
                </a:solidFill>
              </a:rPr>
              <a:t>about</a:t>
            </a:r>
            <a:r>
              <a:rPr lang="de-DE" altLang="de-DE" sz="1600" dirty="0">
                <a:solidFill>
                  <a:srgbClr val="FF0000"/>
                </a:solidFill>
              </a:rPr>
              <a:t> </a:t>
            </a:r>
            <a:r>
              <a:rPr lang="de-DE" altLang="de-DE" sz="1600" b="1" dirty="0">
                <a:solidFill>
                  <a:srgbClr val="FF0000"/>
                </a:solidFill>
              </a:rPr>
              <a:t>6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00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students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600" dirty="0" smtClean="0"/>
              <a:t>at </a:t>
            </a:r>
            <a:r>
              <a:rPr lang="de-DE" altLang="de-DE" sz="1600" dirty="0" err="1" smtClean="0"/>
              <a:t>the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Faculty</a:t>
            </a:r>
            <a:endParaRPr lang="de-DE" alt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293698" y="3140968"/>
            <a:ext cx="485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Bachelor: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base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study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1. - 3.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semester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study: 4. – 6 semester </a:t>
            </a:r>
          </a:p>
          <a:p>
            <a:pPr marL="0" lvl="1">
              <a:lnSpc>
                <a:spcPct val="150000"/>
              </a:lnSpc>
            </a:pP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(practical semester: 5. semester, bachelor thesis:  6. semester)</a:t>
            </a:r>
            <a:endParaRPr lang="de-DE" altLang="de-DE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1834946"/>
            <a:ext cx="8604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Erasmus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Projects</a:t>
            </a:r>
          </a:p>
          <a:p>
            <a:pPr>
              <a:lnSpc>
                <a:spcPct val="150000"/>
              </a:lnSpc>
              <a:defRPr/>
            </a:pPr>
            <a:endParaRPr lang="de-D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Projects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eMeReCU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JointLab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Intercollegia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“EU-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TraceFer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EduViSim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InterSCAN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itsofteam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”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EU-Erasmus+ Projects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2015: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ModeHEd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“INVENT”, “METHODS”, “LPEB”,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2016: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OPATEL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 “BITPAL”, ”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FoodQA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”LMPI”,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2017:  Co. ”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3568" y="33265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9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038" y="1628800"/>
            <a:ext cx="4834880" cy="370100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Staff of </a:t>
            </a:r>
            <a:r>
              <a:rPr lang="en-US" sz="1800" dirty="0"/>
              <a:t>the Federal Employment Agency advises on the HTWK campus every </a:t>
            </a:r>
            <a:r>
              <a:rPr lang="en-US" sz="1800" dirty="0" smtClean="0"/>
              <a:t>Thursday </a:t>
            </a:r>
            <a:r>
              <a:rPr lang="en-US" sz="1800" dirty="0"/>
              <a:t>on application, </a:t>
            </a:r>
            <a:r>
              <a:rPr lang="en-US" sz="1800" dirty="0" smtClean="0"/>
              <a:t>Job </a:t>
            </a:r>
            <a:r>
              <a:rPr lang="en-US" sz="1800" dirty="0"/>
              <a:t>and </a:t>
            </a:r>
            <a:r>
              <a:rPr lang="en-US" sz="1800" dirty="0" smtClean="0"/>
              <a:t>career chances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job portal publishes </a:t>
            </a:r>
            <a:r>
              <a:rPr lang="en-US" sz="1800" dirty="0" smtClean="0"/>
              <a:t>offers </a:t>
            </a:r>
            <a:r>
              <a:rPr lang="en-US" sz="1800" dirty="0"/>
              <a:t>for final theses, internships, job offers, student jobs and student work </a:t>
            </a:r>
            <a:r>
              <a:rPr lang="en-US" sz="1800" dirty="0" smtClean="0"/>
              <a:t>positions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Graduate Center of the HTWK Leipzig informs and advises on promotion-related </a:t>
            </a:r>
            <a:r>
              <a:rPr lang="en-US" sz="1800" dirty="0" smtClean="0"/>
              <a:t>questions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1188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CAREER: Possibilities during and after </a:t>
            </a:r>
            <a:r>
              <a:rPr lang="en-US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de-DE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546206" cy="26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1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716308" cy="22550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837045" cy="22518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77" y="4221088"/>
            <a:ext cx="3829415" cy="20499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10" y="4221088"/>
            <a:ext cx="3805540" cy="2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6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780" y="260648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de-DE" sz="1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Studifit</a:t>
            </a:r>
            <a:r>
              <a:rPr lang="de-DE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HTWK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03138"/>
            <a:ext cx="3095947" cy="13595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coaching and company </a:t>
            </a:r>
            <a:r>
              <a:rPr lang="en-US" dirty="0" smtClean="0"/>
              <a:t>contacts</a:t>
            </a:r>
          </a:p>
          <a:p>
            <a:endParaRPr lang="en-US" dirty="0"/>
          </a:p>
          <a:p>
            <a:r>
              <a:rPr lang="en-US" dirty="0" err="1" smtClean="0"/>
              <a:t>Studifit</a:t>
            </a:r>
            <a:r>
              <a:rPr lang="en-US" dirty="0"/>
              <a:t>: </a:t>
            </a:r>
            <a:r>
              <a:rPr lang="en-US" dirty="0" err="1" smtClean="0"/>
              <a:t>organises</a:t>
            </a:r>
            <a:r>
              <a:rPr lang="en-US" dirty="0" smtClean="0"/>
              <a:t> </a:t>
            </a:r>
            <a:r>
              <a:rPr lang="en-US" dirty="0"/>
              <a:t>workshops and services available for job seekers </a:t>
            </a:r>
          </a:p>
          <a:p>
            <a:r>
              <a:rPr lang="en-US" dirty="0"/>
              <a:t>Get in touch with companies in your business Branch</a:t>
            </a:r>
          </a:p>
          <a:p>
            <a:r>
              <a:rPr lang="en-US" dirty="0" err="1"/>
              <a:t>Studifit</a:t>
            </a:r>
            <a:r>
              <a:rPr lang="en-US" dirty="0"/>
              <a:t> </a:t>
            </a:r>
            <a:r>
              <a:rPr lang="en-US" dirty="0" smtClean="0"/>
              <a:t>offers workshops such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 </a:t>
            </a:r>
            <a:r>
              <a:rPr lang="en-US" dirty="0"/>
              <a:t>application and cover letter: How to Write a Job Application </a:t>
            </a:r>
            <a:r>
              <a:rPr lang="en-US" dirty="0" smtClean="0"/>
              <a:t>Letter and CV?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application </a:t>
            </a:r>
            <a:r>
              <a:rPr lang="en-US" dirty="0" smtClean="0"/>
              <a:t>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Studifit</a:t>
            </a:r>
            <a:r>
              <a:rPr lang="en-US" dirty="0" smtClean="0"/>
              <a:t> organizes an </a:t>
            </a:r>
            <a:r>
              <a:rPr lang="en-US" dirty="0"/>
              <a:t>event </a:t>
            </a:r>
            <a:r>
              <a:rPr lang="en-US" b="1" dirty="0"/>
              <a:t>"</a:t>
            </a:r>
            <a:r>
              <a:rPr lang="en-US" b="1" dirty="0" smtClean="0"/>
              <a:t>Companies for Guests"</a:t>
            </a:r>
            <a:r>
              <a:rPr lang="en-US" dirty="0" smtClean="0"/>
              <a:t>: in order </a:t>
            </a:r>
            <a:r>
              <a:rPr lang="en-US" dirty="0"/>
              <a:t>to </a:t>
            </a:r>
            <a:r>
              <a:rPr lang="en-US" dirty="0" smtClean="0"/>
              <a:t>get professionals from HEIs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Events on Start Ups: experiences, </a:t>
            </a:r>
            <a:r>
              <a:rPr lang="en-US" dirty="0"/>
              <a:t>what you </a:t>
            </a:r>
            <a:r>
              <a:rPr lang="en-US" dirty="0" smtClean="0"/>
              <a:t>as an </a:t>
            </a:r>
            <a:r>
              <a:rPr lang="en-US" dirty="0"/>
              <a:t>applicant and new employees need to </a:t>
            </a:r>
            <a:r>
              <a:rPr lang="en-US" dirty="0" smtClean="0"/>
              <a:t>start a business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738" y="3789040"/>
            <a:ext cx="3063255" cy="17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3768" y="3140968"/>
            <a:ext cx="3908827" cy="80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GB" sz="2200" b="1" dirty="0" smtClean="0"/>
              <a:t>Many Thanks for Your Attention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6810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B2DFCB-0857-4DFA-8421-35A3105F4937}"/>
</file>

<file path=customXml/itemProps2.xml><?xml version="1.0" encoding="utf-8"?>
<ds:datastoreItem xmlns:ds="http://schemas.openxmlformats.org/officeDocument/2006/customXml" ds:itemID="{F092B549-6EF9-4BD2-8011-9795145994D2}"/>
</file>

<file path=customXml/itemProps3.xml><?xml version="1.0" encoding="utf-8"?>
<ds:datastoreItem xmlns:ds="http://schemas.openxmlformats.org/officeDocument/2006/customXml" ds:itemID="{ED4FEBB0-374D-4348-AB40-3EC0B90106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316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CAREER: Possibilities during and after graduation</vt:lpstr>
      <vt:lpstr>Slide 7</vt:lpstr>
      <vt:lpstr>Studifit at HTWK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Civil Head</cp:lastModifiedBy>
  <cp:revision>36</cp:revision>
  <dcterms:created xsi:type="dcterms:W3CDTF">2018-09-11T16:13:06Z</dcterms:created>
  <dcterms:modified xsi:type="dcterms:W3CDTF">2019-03-09T13:33:10Z</dcterms:modified>
</cp:coreProperties>
</file>