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8.xml" ContentType="application/vnd.openxmlformats-officedocument.presentationml.slide+xml"/>
  <Override PartName="/ppt/slides/slide16.xml" ContentType="application/vnd.openxmlformats-officedocument.presentationml.slide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47.xml" ContentType="application/vnd.openxmlformats-officedocument.presentationml.slide+xml"/>
  <Override PartName="/ppt/slides/slide20.xml" ContentType="application/vnd.openxmlformats-officedocument.presentationml.slide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4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slides/slide40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8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3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3.xml" ContentType="application/vnd.openxmlformats-officedocument.drawingml.diagramColors+xml"/>
  <Override PartName="/ppt/diagrams/layout7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commentAuthors.xml" ContentType="application/vnd.openxmlformats-officedocument.presentationml.commentAuthors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7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48" r:id="rId2"/>
    <p:sldId id="376" r:id="rId3"/>
    <p:sldId id="298" r:id="rId4"/>
    <p:sldId id="311" r:id="rId5"/>
    <p:sldId id="299" r:id="rId6"/>
    <p:sldId id="330" r:id="rId7"/>
    <p:sldId id="279" r:id="rId8"/>
    <p:sldId id="364" r:id="rId9"/>
    <p:sldId id="365" r:id="rId10"/>
    <p:sldId id="388" r:id="rId11"/>
    <p:sldId id="332" r:id="rId12"/>
    <p:sldId id="370" r:id="rId13"/>
    <p:sldId id="344" r:id="rId14"/>
    <p:sldId id="317" r:id="rId15"/>
    <p:sldId id="371" r:id="rId16"/>
    <p:sldId id="265" r:id="rId17"/>
    <p:sldId id="266" r:id="rId18"/>
    <p:sldId id="372" r:id="rId19"/>
    <p:sldId id="333" r:id="rId20"/>
    <p:sldId id="267" r:id="rId21"/>
    <p:sldId id="345" r:id="rId22"/>
    <p:sldId id="268" r:id="rId23"/>
    <p:sldId id="269" r:id="rId24"/>
    <p:sldId id="373" r:id="rId25"/>
    <p:sldId id="271" r:id="rId26"/>
    <p:sldId id="273" r:id="rId27"/>
    <p:sldId id="292" r:id="rId28"/>
    <p:sldId id="384" r:id="rId29"/>
    <p:sldId id="328" r:id="rId30"/>
    <p:sldId id="274" r:id="rId31"/>
    <p:sldId id="293" r:id="rId32"/>
    <p:sldId id="374" r:id="rId33"/>
    <p:sldId id="375" r:id="rId34"/>
    <p:sldId id="379" r:id="rId35"/>
    <p:sldId id="385" r:id="rId36"/>
    <p:sldId id="386" r:id="rId37"/>
    <p:sldId id="387" r:id="rId38"/>
    <p:sldId id="369" r:id="rId39"/>
    <p:sldId id="313" r:id="rId40"/>
    <p:sldId id="314" r:id="rId41"/>
    <p:sldId id="322" r:id="rId42"/>
    <p:sldId id="276" r:id="rId43"/>
    <p:sldId id="383" r:id="rId44"/>
    <p:sldId id="349" r:id="rId45"/>
    <p:sldId id="325" r:id="rId46"/>
    <p:sldId id="342" r:id="rId47"/>
    <p:sldId id="382" r:id="rId48"/>
  </p:sldIdLst>
  <p:sldSz cx="9144000" cy="6858000" type="screen4x3"/>
  <p:notesSz cx="672465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iallu" initials="s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F5494"/>
    <a:srgbClr val="DDF0C8"/>
    <a:srgbClr val="FF9900"/>
    <a:srgbClr val="FF3300"/>
    <a:srgbClr val="2D5EC1"/>
    <a:srgbClr val="BDDEFF"/>
    <a:srgbClr val="3E6FD2"/>
    <a:srgbClr val="9F0598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73085" autoAdjust="0"/>
  </p:normalViewPr>
  <p:slideViewPr>
    <p:cSldViewPr>
      <p:cViewPr varScale="1">
        <p:scale>
          <a:sx n="43" d="100"/>
          <a:sy n="43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40" y="-78"/>
      </p:cViewPr>
      <p:guideLst>
        <p:guide orient="horz" pos="3079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pPr marL="0" indent="0"/>
          <a:r>
            <a:rPr lang="en-GB" sz="1800" b="1" dirty="0" smtClean="0">
              <a:solidFill>
                <a:srgbClr val="0F5494"/>
              </a:solidFill>
            </a:rPr>
            <a:t>Less than 25.000 €</a:t>
          </a:r>
          <a:endParaRPr lang="en-GB" sz="1800" b="1" dirty="0">
            <a:solidFill>
              <a:srgbClr val="0F5494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9C99E594-84CE-4876-8899-27B7922268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tIns="72000"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 </a:t>
          </a:r>
          <a:r>
            <a:rPr lang="en-GB" sz="1800" b="1" dirty="0" smtClean="0">
              <a:solidFill>
                <a:srgbClr val="0F5494"/>
              </a:solidFill>
            </a:rPr>
            <a:t>Best value for money</a:t>
          </a:r>
          <a:endParaRPr lang="en-GB" sz="1800" b="1" dirty="0">
            <a:solidFill>
              <a:srgbClr val="0F5494"/>
            </a:solidFill>
          </a:endParaRPr>
        </a:p>
      </dgm:t>
    </dgm:pt>
    <dgm:pt modelId="{91FA7938-687C-4749-A5CB-79BD8ADA4D87}" type="parTrans" cxnId="{DE9E0606-B2AE-44B2-ACDC-1F1E58B03FCB}">
      <dgm:prSet/>
      <dgm:spPr/>
      <dgm:t>
        <a:bodyPr/>
        <a:lstStyle/>
        <a:p>
          <a:endParaRPr lang="en-GB"/>
        </a:p>
      </dgm:t>
    </dgm:pt>
    <dgm:pt modelId="{BE36F32D-7855-4986-8E45-D1DC2FCC8BCD}" type="sibTrans" cxnId="{DE9E0606-B2AE-44B2-ACDC-1F1E58B03FCB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  <dgm:t>
        <a:bodyPr/>
        <a:lstStyle/>
        <a:p>
          <a:endParaRPr lang="en-GB"/>
        </a:p>
      </dgm:t>
    </dgm:pt>
    <dgm:pt modelId="{AB449213-CBE0-48DB-8C89-B228B78A746A}" type="pres">
      <dgm:prSet presAssocID="{FA9E4E76-9539-442D-BA3D-243B478317B7}" presName="parentText" presStyleLbl="node1" presStyleIdx="0" presStyleCnt="1" custScaleX="140084" custScaleY="28717" custLinFactNeighborX="-78763" custLinFactNeighborY="-6455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72800" custScaleY="39836" custLinFactNeighborX="2283" custLinFactNeighborY="-61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B8589F7C-CE9B-4B73-8B88-2E31C63B27F7}" type="presOf" srcId="{A6D4AB04-F814-4324-A5BA-A13740B126F7}" destId="{90AB79CB-E6B5-42AB-BA9B-FADD057AB0A3}" srcOrd="0" destOrd="0" presId="urn:microsoft.com/office/officeart/2005/8/layout/vList5"/>
    <dgm:cxn modelId="{DE9E0606-B2AE-44B2-ACDC-1F1E58B03FCB}" srcId="{FA9E4E76-9539-442D-BA3D-243B478317B7}" destId="{9C99E594-84CE-4876-8899-27B79222686C}" srcOrd="0" destOrd="0" parTransId="{91FA7938-687C-4749-A5CB-79BD8ADA4D87}" sibTransId="{BE36F32D-7855-4986-8E45-D1DC2FCC8BCD}"/>
    <dgm:cxn modelId="{7D6638B2-96CB-4977-9C7A-33AB12D1FC2B}" type="presOf" srcId="{FA9E4E76-9539-442D-BA3D-243B478317B7}" destId="{AB449213-CBE0-48DB-8C89-B228B78A746A}" srcOrd="0" destOrd="0" presId="urn:microsoft.com/office/officeart/2005/8/layout/vList5"/>
    <dgm:cxn modelId="{5F962817-042B-47F7-AC74-25F098E17C63}" type="presOf" srcId="{9C99E594-84CE-4876-8899-27B79222686C}" destId="{F7CBB971-37A4-4807-BBDF-1A80C96D928B}" srcOrd="0" destOrd="0" presId="urn:microsoft.com/office/officeart/2005/8/layout/vList5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95EE3D39-75EF-4E00-9C5F-CB0A9207466F}" type="presParOf" srcId="{90AB79CB-E6B5-42AB-BA9B-FADD057AB0A3}" destId="{2A83C490-820F-41F9-94DC-4698BB23CF65}" srcOrd="0" destOrd="0" presId="urn:microsoft.com/office/officeart/2005/8/layout/vList5"/>
    <dgm:cxn modelId="{46FD9B73-B5D3-44B9-BC9C-5C499A8DC93C}" type="presParOf" srcId="{2A83C490-820F-41F9-94DC-4698BB23CF65}" destId="{AB449213-CBE0-48DB-8C89-B228B78A746A}" srcOrd="0" destOrd="0" presId="urn:microsoft.com/office/officeart/2005/8/layout/vList5"/>
    <dgm:cxn modelId="{AA280267-E155-444E-8A15-AB873B168642}" type="presParOf" srcId="{2A83C490-820F-41F9-94DC-4698BB23CF65}" destId="{F7CBB971-37A4-4807-BBDF-1A80C96D928B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pPr marL="0" indent="0"/>
          <a:r>
            <a:rPr lang="en-GB" sz="1800" b="1" dirty="0" smtClean="0">
              <a:solidFill>
                <a:srgbClr val="0F5494"/>
              </a:solidFill>
            </a:rPr>
            <a:t>25.000 € - 134.000 €</a:t>
          </a:r>
          <a:endParaRPr lang="en-GB" sz="1800" b="1" dirty="0">
            <a:solidFill>
              <a:srgbClr val="0F5494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9C99E594-84CE-4876-8899-27B7922268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tIns="72000"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 </a:t>
          </a:r>
          <a:r>
            <a:rPr lang="en-GB" sz="1800" b="1" dirty="0" smtClean="0">
              <a:solidFill>
                <a:srgbClr val="0F5494"/>
              </a:solidFill>
            </a:rPr>
            <a:t>Tendering procedure</a:t>
          </a:r>
          <a:endParaRPr lang="en-GB" sz="1800" b="1" dirty="0">
            <a:solidFill>
              <a:srgbClr val="0F5494"/>
            </a:solidFill>
          </a:endParaRPr>
        </a:p>
      </dgm:t>
    </dgm:pt>
    <dgm:pt modelId="{91FA7938-687C-4749-A5CB-79BD8ADA4D87}" type="parTrans" cxnId="{DE9E0606-B2AE-44B2-ACDC-1F1E58B03FCB}">
      <dgm:prSet/>
      <dgm:spPr/>
      <dgm:t>
        <a:bodyPr/>
        <a:lstStyle/>
        <a:p>
          <a:endParaRPr lang="en-GB"/>
        </a:p>
      </dgm:t>
    </dgm:pt>
    <dgm:pt modelId="{BE36F32D-7855-4986-8E45-D1DC2FCC8BCD}" type="sibTrans" cxnId="{DE9E0606-B2AE-44B2-ACDC-1F1E58B03FCB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  <dgm:t>
        <a:bodyPr/>
        <a:lstStyle/>
        <a:p>
          <a:endParaRPr lang="en-GB"/>
        </a:p>
      </dgm:t>
    </dgm:pt>
    <dgm:pt modelId="{AB449213-CBE0-48DB-8C89-B228B78A746A}" type="pres">
      <dgm:prSet presAssocID="{FA9E4E76-9539-442D-BA3D-243B478317B7}" presName="parentText" presStyleLbl="node1" presStyleIdx="0" presStyleCnt="1" custScaleX="140084" custScaleY="44054" custLinFactNeighborX="-1318" custLinFactNeighborY="1467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72347" custScaleY="53922" custLinFactNeighborX="4538" custLinFactNeighborY="12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ED7539CC-B2F3-4B13-B43D-2DB3148911E6}" type="presOf" srcId="{9C99E594-84CE-4876-8899-27B79222686C}" destId="{F7CBB971-37A4-4807-BBDF-1A80C96D928B}" srcOrd="0" destOrd="0" presId="urn:microsoft.com/office/officeart/2005/8/layout/vList5"/>
    <dgm:cxn modelId="{DE9E0606-B2AE-44B2-ACDC-1F1E58B03FCB}" srcId="{FA9E4E76-9539-442D-BA3D-243B478317B7}" destId="{9C99E594-84CE-4876-8899-27B79222686C}" srcOrd="0" destOrd="0" parTransId="{91FA7938-687C-4749-A5CB-79BD8ADA4D87}" sibTransId="{BE36F32D-7855-4986-8E45-D1DC2FCC8BCD}"/>
    <dgm:cxn modelId="{5FD425BD-967F-42E5-A854-5FCC632C5A88}" type="presOf" srcId="{A6D4AB04-F814-4324-A5BA-A13740B126F7}" destId="{90AB79CB-E6B5-42AB-BA9B-FADD057AB0A3}" srcOrd="0" destOrd="0" presId="urn:microsoft.com/office/officeart/2005/8/layout/vList5"/>
    <dgm:cxn modelId="{749848E2-DF4A-42C7-82C1-4894BAF1B811}" type="presOf" srcId="{FA9E4E76-9539-442D-BA3D-243B478317B7}" destId="{AB449213-CBE0-48DB-8C89-B228B78A746A}" srcOrd="0" destOrd="0" presId="urn:microsoft.com/office/officeart/2005/8/layout/vList5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75D8B4D2-87FF-4633-BAA5-8EF0EDC9CD26}" type="presParOf" srcId="{90AB79CB-E6B5-42AB-BA9B-FADD057AB0A3}" destId="{2A83C490-820F-41F9-94DC-4698BB23CF65}" srcOrd="0" destOrd="0" presId="urn:microsoft.com/office/officeart/2005/8/layout/vList5"/>
    <dgm:cxn modelId="{3B8A7356-3D59-47D5-87B7-F5DAB6A089F5}" type="presParOf" srcId="{2A83C490-820F-41F9-94DC-4698BB23CF65}" destId="{AB449213-CBE0-48DB-8C89-B228B78A746A}" srcOrd="0" destOrd="0" presId="urn:microsoft.com/office/officeart/2005/8/layout/vList5"/>
    <dgm:cxn modelId="{BC2B28B9-17F3-415D-A09E-BB355857B1D0}" type="presParOf" srcId="{2A83C490-820F-41F9-94DC-4698BB23CF65}" destId="{F7CBB971-37A4-4807-BBDF-1A80C96D928B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pPr marL="0" indent="0"/>
          <a:r>
            <a:rPr lang="en-GB" sz="1800" b="1" dirty="0" smtClean="0">
              <a:solidFill>
                <a:srgbClr val="0F5494"/>
              </a:solidFill>
            </a:rPr>
            <a:t>More than 134.000 €</a:t>
          </a:r>
          <a:endParaRPr lang="en-GB" sz="1800" b="1" dirty="0">
            <a:solidFill>
              <a:srgbClr val="0F5494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9C99E594-84CE-4876-8899-27B7922268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tIns="72000"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 </a:t>
          </a:r>
          <a:r>
            <a:rPr lang="en-GB" sz="1800" b="1" dirty="0" smtClean="0">
              <a:solidFill>
                <a:srgbClr val="0F5494"/>
              </a:solidFill>
            </a:rPr>
            <a:t>National Legislation</a:t>
          </a:r>
          <a:endParaRPr lang="en-GB" sz="1800" b="1" dirty="0">
            <a:solidFill>
              <a:srgbClr val="0F5494"/>
            </a:solidFill>
          </a:endParaRPr>
        </a:p>
      </dgm:t>
    </dgm:pt>
    <dgm:pt modelId="{91FA7938-687C-4749-A5CB-79BD8ADA4D87}" type="parTrans" cxnId="{DE9E0606-B2AE-44B2-ACDC-1F1E58B03FCB}">
      <dgm:prSet/>
      <dgm:spPr/>
      <dgm:t>
        <a:bodyPr/>
        <a:lstStyle/>
        <a:p>
          <a:endParaRPr lang="en-GB"/>
        </a:p>
      </dgm:t>
    </dgm:pt>
    <dgm:pt modelId="{BE36F32D-7855-4986-8E45-D1DC2FCC8BCD}" type="sibTrans" cxnId="{DE9E0606-B2AE-44B2-ACDC-1F1E58B03FCB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  <dgm:t>
        <a:bodyPr/>
        <a:lstStyle/>
        <a:p>
          <a:endParaRPr lang="en-GB"/>
        </a:p>
      </dgm:t>
    </dgm:pt>
    <dgm:pt modelId="{AB449213-CBE0-48DB-8C89-B228B78A746A}" type="pres">
      <dgm:prSet presAssocID="{FA9E4E76-9539-442D-BA3D-243B478317B7}" presName="parentText" presStyleLbl="node1" presStyleIdx="0" presStyleCnt="1" custScaleX="140084" custScaleY="56153" custLinFactNeighborX="-960" custLinFactNeighborY="-12845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72348" custScaleY="73931" custLinFactNeighborX="4538" custLinFactNeighborY="-158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FCBB9A1F-F4B2-491B-B92E-481ACFAA39A8}" type="presOf" srcId="{A6D4AB04-F814-4324-A5BA-A13740B126F7}" destId="{90AB79CB-E6B5-42AB-BA9B-FADD057AB0A3}" srcOrd="0" destOrd="0" presId="urn:microsoft.com/office/officeart/2005/8/layout/vList5"/>
    <dgm:cxn modelId="{DE9E0606-B2AE-44B2-ACDC-1F1E58B03FCB}" srcId="{FA9E4E76-9539-442D-BA3D-243B478317B7}" destId="{9C99E594-84CE-4876-8899-27B79222686C}" srcOrd="0" destOrd="0" parTransId="{91FA7938-687C-4749-A5CB-79BD8ADA4D87}" sibTransId="{BE36F32D-7855-4986-8E45-D1DC2FCC8BCD}"/>
    <dgm:cxn modelId="{DEEC18AE-01F9-432D-901F-E86BB16F2851}" type="presOf" srcId="{FA9E4E76-9539-442D-BA3D-243B478317B7}" destId="{AB449213-CBE0-48DB-8C89-B228B78A746A}" srcOrd="0" destOrd="0" presId="urn:microsoft.com/office/officeart/2005/8/layout/vList5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AA1218D2-8FFE-4624-B495-634630F2B505}" type="presOf" srcId="{9C99E594-84CE-4876-8899-27B79222686C}" destId="{F7CBB971-37A4-4807-BBDF-1A80C96D928B}" srcOrd="0" destOrd="0" presId="urn:microsoft.com/office/officeart/2005/8/layout/vList5"/>
    <dgm:cxn modelId="{D2C08F41-6254-4908-9322-5CAFD7FD7973}" type="presParOf" srcId="{90AB79CB-E6B5-42AB-BA9B-FADD057AB0A3}" destId="{2A83C490-820F-41F9-94DC-4698BB23CF65}" srcOrd="0" destOrd="0" presId="urn:microsoft.com/office/officeart/2005/8/layout/vList5"/>
    <dgm:cxn modelId="{E8A9106D-47CA-498B-A38A-D35670EF2311}" type="presParOf" srcId="{2A83C490-820F-41F9-94DC-4698BB23CF65}" destId="{AB449213-CBE0-48DB-8C89-B228B78A746A}" srcOrd="0" destOrd="0" presId="urn:microsoft.com/office/officeart/2005/8/layout/vList5"/>
    <dgm:cxn modelId="{A0A46CCD-573D-4CF0-BB5C-39D146354CE6}" type="presParOf" srcId="{2A83C490-820F-41F9-94DC-4698BB23CF65}" destId="{F7CBB971-37A4-4807-BBDF-1A80C96D928B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3D475A-0E96-4ABA-949A-7A904D2A3A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6FFA38-81B7-4C93-A26D-D8D3BF216F6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Equipment</a:t>
          </a:r>
          <a:endParaRPr lang="en-GB" dirty="0"/>
        </a:p>
      </dgm:t>
    </dgm:pt>
    <dgm:pt modelId="{BF8471F8-E9FB-4B5D-83E0-AE0EDB262609}" type="parTrans" cxnId="{205DDBEF-A18A-4196-829C-876728096BCF}">
      <dgm:prSet/>
      <dgm:spPr/>
      <dgm:t>
        <a:bodyPr/>
        <a:lstStyle/>
        <a:p>
          <a:endParaRPr lang="en-GB"/>
        </a:p>
      </dgm:t>
    </dgm:pt>
    <dgm:pt modelId="{E9ABA45C-F190-46C1-AF2B-60BC6225EE73}" type="sibTrans" cxnId="{205DDBEF-A18A-4196-829C-876728096BCF}">
      <dgm:prSet/>
      <dgm:spPr/>
      <dgm:t>
        <a:bodyPr/>
        <a:lstStyle/>
        <a:p>
          <a:endParaRPr lang="en-GB"/>
        </a:p>
      </dgm:t>
    </dgm:pt>
    <dgm:pt modelId="{9DB24D80-8F46-41ED-ABE7-94BADD9A905C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Invoice(s) and proofs of payment </a:t>
          </a:r>
          <a:endParaRPr lang="en-GB" sz="1200" dirty="0">
            <a:solidFill>
              <a:schemeClr val="accent2"/>
            </a:solidFill>
          </a:endParaRPr>
        </a:p>
      </dgm:t>
    </dgm:pt>
    <dgm:pt modelId="{AE631E3D-263F-4573-9EE7-D10EEE0C9B08}" type="parTrans" cxnId="{6B912DBF-F464-483F-A945-6A39BCDBF9DC}">
      <dgm:prSet/>
      <dgm:spPr/>
      <dgm:t>
        <a:bodyPr/>
        <a:lstStyle/>
        <a:p>
          <a:endParaRPr lang="en-GB"/>
        </a:p>
      </dgm:t>
    </dgm:pt>
    <dgm:pt modelId="{F179C70A-CAFB-4A4D-9288-AFA818FD8751}" type="sibTrans" cxnId="{6B912DBF-F464-483F-A945-6A39BCDBF9DC}">
      <dgm:prSet/>
      <dgm:spPr/>
      <dgm:t>
        <a:bodyPr/>
        <a:lstStyle/>
        <a:p>
          <a:endParaRPr lang="en-GB"/>
        </a:p>
      </dgm:t>
    </dgm:pt>
    <dgm:pt modelId="{640C6B74-F1A4-4A72-A6CC-16560029615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Subcontracting</a:t>
          </a:r>
          <a:endParaRPr lang="en-GB" dirty="0"/>
        </a:p>
      </dgm:t>
    </dgm:pt>
    <dgm:pt modelId="{CF844964-FD11-4144-840E-3D06401E9DED}" type="parTrans" cxnId="{A4F692B0-4867-47B9-8131-5F2C0CF24719}">
      <dgm:prSet/>
      <dgm:spPr/>
      <dgm:t>
        <a:bodyPr/>
        <a:lstStyle/>
        <a:p>
          <a:endParaRPr lang="en-GB"/>
        </a:p>
      </dgm:t>
    </dgm:pt>
    <dgm:pt modelId="{65084A2D-A714-4378-B346-1B543E102544}" type="sibTrans" cxnId="{A4F692B0-4867-47B9-8131-5F2C0CF24719}">
      <dgm:prSet/>
      <dgm:spPr/>
      <dgm:t>
        <a:bodyPr/>
        <a:lstStyle/>
        <a:p>
          <a:endParaRPr lang="en-GB"/>
        </a:p>
      </dgm:t>
    </dgm:pt>
    <dgm:pt modelId="{BDF400D5-AC11-428D-858B-45889689B67E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Invoice(s)</a:t>
          </a:r>
          <a:r>
            <a:rPr lang="en-US" sz="1200" dirty="0" smtClean="0">
              <a:solidFill>
                <a:schemeClr val="accent2"/>
              </a:solidFill>
            </a:rPr>
            <a:t>, subcontracts and </a:t>
          </a:r>
          <a:r>
            <a:rPr lang="en-GB" sz="1200" dirty="0" smtClean="0">
              <a:solidFill>
                <a:schemeClr val="accent2"/>
              </a:solidFill>
            </a:rPr>
            <a:t>proofs of payment </a:t>
          </a:r>
          <a:endParaRPr lang="en-GB" sz="1200" dirty="0">
            <a:solidFill>
              <a:schemeClr val="accent2"/>
            </a:solidFill>
          </a:endParaRPr>
        </a:p>
      </dgm:t>
    </dgm:pt>
    <dgm:pt modelId="{43C5E018-ADF8-45C6-81A4-28628532D325}" type="parTrans" cxnId="{52053117-CD74-4BB3-A15D-C1D32C896429}">
      <dgm:prSet/>
      <dgm:spPr/>
      <dgm:t>
        <a:bodyPr/>
        <a:lstStyle/>
        <a:p>
          <a:endParaRPr lang="en-GB"/>
        </a:p>
      </dgm:t>
    </dgm:pt>
    <dgm:pt modelId="{75FC4B5B-01A1-4784-82CD-2B273478DA67}" type="sibTrans" cxnId="{52053117-CD74-4BB3-A15D-C1D32C896429}">
      <dgm:prSet/>
      <dgm:spPr/>
      <dgm:t>
        <a:bodyPr/>
        <a:lstStyle/>
        <a:p>
          <a:endParaRPr lang="en-GB"/>
        </a:p>
      </dgm:t>
    </dgm:pt>
    <dgm:pt modelId="{164E65C7-33B0-4F9C-80FA-4BD6656100E2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&gt; EUR 25.000 &lt; EUR 134.000: tendering procedure </a:t>
          </a:r>
          <a:r>
            <a:rPr lang="en-GB" sz="1200" smtClean="0">
              <a:solidFill>
                <a:schemeClr val="accent2"/>
              </a:solidFill>
            </a:rPr>
            <a:t>and three </a:t>
          </a:r>
          <a:r>
            <a:rPr lang="en-GB" sz="1200" dirty="0" smtClean="0">
              <a:solidFill>
                <a:schemeClr val="accent2"/>
              </a:solidFill>
            </a:rPr>
            <a:t>quotations from different suppliers</a:t>
          </a:r>
          <a:endParaRPr lang="en-GB" sz="1200" dirty="0">
            <a:solidFill>
              <a:schemeClr val="accent2"/>
            </a:solidFill>
          </a:endParaRPr>
        </a:p>
      </dgm:t>
    </dgm:pt>
    <dgm:pt modelId="{CFE330B2-3B5B-486A-A036-B5DA68C09DF4}" type="parTrans" cxnId="{399DF790-6182-46DC-9738-907000284183}">
      <dgm:prSet/>
      <dgm:spPr/>
      <dgm:t>
        <a:bodyPr/>
        <a:lstStyle/>
        <a:p>
          <a:endParaRPr lang="en-GB"/>
        </a:p>
      </dgm:t>
    </dgm:pt>
    <dgm:pt modelId="{F692A272-53AD-4489-9628-3F2C9C87939C}" type="sibTrans" cxnId="{399DF790-6182-46DC-9738-907000284183}">
      <dgm:prSet/>
      <dgm:spPr/>
      <dgm:t>
        <a:bodyPr/>
        <a:lstStyle/>
        <a:p>
          <a:endParaRPr lang="en-GB"/>
        </a:p>
      </dgm:t>
    </dgm:pt>
    <dgm:pt modelId="{082AD1BE-FF58-463A-9718-1D90C40CF421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dirty="0">
            <a:solidFill>
              <a:schemeClr val="accent2"/>
            </a:solidFill>
          </a:endParaRPr>
        </a:p>
      </dgm:t>
    </dgm:pt>
    <dgm:pt modelId="{A2624D97-2C5A-497B-ACC8-17D2A2E11A57}" type="parTrans" cxnId="{520D4102-957D-4782-9D73-B9FABE0D3598}">
      <dgm:prSet/>
      <dgm:spPr/>
      <dgm:t>
        <a:bodyPr/>
        <a:lstStyle/>
        <a:p>
          <a:endParaRPr lang="en-GB"/>
        </a:p>
      </dgm:t>
    </dgm:pt>
    <dgm:pt modelId="{D7BE5792-BDB7-400E-99A5-A1EE0C07C340}" type="sibTrans" cxnId="{520D4102-957D-4782-9D73-B9FABE0D3598}">
      <dgm:prSet/>
      <dgm:spPr/>
      <dgm:t>
        <a:bodyPr/>
        <a:lstStyle/>
        <a:p>
          <a:endParaRPr lang="en-GB"/>
        </a:p>
      </dgm:t>
    </dgm:pt>
    <dgm:pt modelId="{9675EF6F-E754-41C1-8583-A82970B821D3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Registration in the inventory </a:t>
          </a:r>
          <a:endParaRPr lang="en-GB" sz="1200" dirty="0">
            <a:solidFill>
              <a:schemeClr val="accent2"/>
            </a:solidFill>
          </a:endParaRPr>
        </a:p>
      </dgm:t>
    </dgm:pt>
    <dgm:pt modelId="{F86D7D1E-369A-462C-A4ED-B9EAC4E5B811}" type="parTrans" cxnId="{1B602FBB-6C30-4F2A-A796-92CA53DF3E0B}">
      <dgm:prSet/>
      <dgm:spPr/>
      <dgm:t>
        <a:bodyPr/>
        <a:lstStyle/>
        <a:p>
          <a:endParaRPr lang="en-GB"/>
        </a:p>
      </dgm:t>
    </dgm:pt>
    <dgm:pt modelId="{FB9639F3-D49B-491C-AB78-83960AD4483F}" type="sibTrans" cxnId="{1B602FBB-6C30-4F2A-A796-92CA53DF3E0B}">
      <dgm:prSet/>
      <dgm:spPr/>
      <dgm:t>
        <a:bodyPr/>
        <a:lstStyle/>
        <a:p>
          <a:endParaRPr lang="en-GB"/>
        </a:p>
      </dgm:t>
    </dgm:pt>
    <dgm:pt modelId="{C9C6387E-EE44-414D-8A93-D243C685FDE4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&gt; EUR 25.000 &lt; EUR 134.000: tendering procedure and three quotations from different suppliers</a:t>
          </a:r>
          <a:endParaRPr lang="en-GB" sz="1200" dirty="0">
            <a:solidFill>
              <a:schemeClr val="accent2"/>
            </a:solidFill>
          </a:endParaRPr>
        </a:p>
      </dgm:t>
    </dgm:pt>
    <dgm:pt modelId="{5762D618-AEEF-43AB-ABB4-B6337CC03B09}" type="parTrans" cxnId="{5FE22B63-4751-4AF1-9134-3067910EC719}">
      <dgm:prSet/>
      <dgm:spPr/>
      <dgm:t>
        <a:bodyPr/>
        <a:lstStyle/>
        <a:p>
          <a:endParaRPr lang="en-GB"/>
        </a:p>
      </dgm:t>
    </dgm:pt>
    <dgm:pt modelId="{6B018D79-A690-4D5E-9443-6E32197F310F}" type="sibTrans" cxnId="{5FE22B63-4751-4AF1-9134-3067910EC719}">
      <dgm:prSet/>
      <dgm:spPr/>
      <dgm:t>
        <a:bodyPr/>
        <a:lstStyle/>
        <a:p>
          <a:endParaRPr lang="en-GB"/>
        </a:p>
      </dgm:t>
    </dgm:pt>
    <dgm:pt modelId="{C1E62A96-4768-444F-91B0-0B260B246428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dirty="0">
            <a:solidFill>
              <a:schemeClr val="accent2"/>
            </a:solidFill>
          </a:endParaRPr>
        </a:p>
      </dgm:t>
    </dgm:pt>
    <dgm:pt modelId="{115A9937-C267-486D-AE1A-E44BD774AAAB}" type="parTrans" cxnId="{9500CDD6-6586-49D1-B19A-BD12A984FBE5}">
      <dgm:prSet/>
      <dgm:spPr/>
      <dgm:t>
        <a:bodyPr/>
        <a:lstStyle/>
        <a:p>
          <a:endParaRPr lang="en-GB"/>
        </a:p>
      </dgm:t>
    </dgm:pt>
    <dgm:pt modelId="{27910267-1BAA-46BA-AF1C-52DEC91748CD}" type="sibTrans" cxnId="{9500CDD6-6586-49D1-B19A-BD12A984FBE5}">
      <dgm:prSet/>
      <dgm:spPr/>
      <dgm:t>
        <a:bodyPr/>
        <a:lstStyle/>
        <a:p>
          <a:endParaRPr lang="en-GB"/>
        </a:p>
      </dgm:t>
    </dgm:pt>
    <dgm:pt modelId="{B2F52F62-C6D1-4D86-8D8F-D59E4FECBBE6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Travel activities of subcontracted service provider: copies of travel tickets, boarding passes, invoices and receipts</a:t>
          </a:r>
          <a:endParaRPr lang="en-GB" sz="1200" dirty="0">
            <a:solidFill>
              <a:schemeClr val="accent2"/>
            </a:solidFill>
          </a:endParaRPr>
        </a:p>
      </dgm:t>
    </dgm:pt>
    <dgm:pt modelId="{586C4BC3-7A63-4E20-B29F-1661B68E7CE1}" type="parTrans" cxnId="{50ABCCD6-C205-4053-A24E-C72C283428F6}">
      <dgm:prSet/>
      <dgm:spPr/>
      <dgm:t>
        <a:bodyPr/>
        <a:lstStyle/>
        <a:p>
          <a:endParaRPr lang="en-GB"/>
        </a:p>
      </dgm:t>
    </dgm:pt>
    <dgm:pt modelId="{82FFBDCA-9237-43BC-9A9D-3C8732069EB0}" type="sibTrans" cxnId="{50ABCCD6-C205-4053-A24E-C72C283428F6}">
      <dgm:prSet/>
      <dgm:spPr/>
      <dgm:t>
        <a:bodyPr/>
        <a:lstStyle/>
        <a:p>
          <a:endParaRPr lang="en-GB"/>
        </a:p>
      </dgm:t>
    </dgm:pt>
    <dgm:pt modelId="{C36F5788-815D-4B50-96DA-AF99AB58017C}">
      <dgm:prSet/>
      <dgm:spPr>
        <a:solidFill>
          <a:srgbClr val="DDF0C8">
            <a:alpha val="90000"/>
          </a:srgbClr>
        </a:solidFill>
      </dgm:spPr>
      <dgm:t>
        <a:bodyPr/>
        <a:lstStyle/>
        <a:p>
          <a:endParaRPr lang="en-GB" sz="800" dirty="0"/>
        </a:p>
      </dgm:t>
    </dgm:pt>
    <dgm:pt modelId="{50D44119-3BC5-4915-AC53-5618B0B412DD}" type="parTrans" cxnId="{EE92F066-F6D0-47C8-902B-9283601B75E3}">
      <dgm:prSet/>
      <dgm:spPr/>
      <dgm:t>
        <a:bodyPr/>
        <a:lstStyle/>
        <a:p>
          <a:endParaRPr lang="en-GB"/>
        </a:p>
      </dgm:t>
    </dgm:pt>
    <dgm:pt modelId="{E8EB771C-B679-4B25-9211-BC0A6B2657BC}" type="sibTrans" cxnId="{EE92F066-F6D0-47C8-902B-9283601B75E3}">
      <dgm:prSet/>
      <dgm:spPr/>
      <dgm:t>
        <a:bodyPr/>
        <a:lstStyle/>
        <a:p>
          <a:endParaRPr lang="en-GB"/>
        </a:p>
      </dgm:t>
    </dgm:pt>
    <dgm:pt modelId="{E4F39CB3-0355-4E01-9CE0-FC04A6727E16}" type="pres">
      <dgm:prSet presAssocID="{923D475A-0E96-4ABA-949A-7A904D2A3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82B90-0880-46CE-9A95-E9BE5FB93633}" type="pres">
      <dgm:prSet presAssocID="{126FFA38-81B7-4C93-A26D-D8D3BF216F66}" presName="linNode" presStyleCnt="0"/>
      <dgm:spPr/>
    </dgm:pt>
    <dgm:pt modelId="{38984889-B8F5-45D9-969C-1FED934F4122}" type="pres">
      <dgm:prSet presAssocID="{126FFA38-81B7-4C93-A26D-D8D3BF216F66}" presName="parentText" presStyleLbl="node1" presStyleIdx="0" presStyleCnt="2" custLinFactNeighborY="-392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BD45-A2B7-409B-BBDE-7E2F0CB2F7DA}" type="pres">
      <dgm:prSet presAssocID="{126FFA38-81B7-4C93-A26D-D8D3BF216F66}" presName="descendantText" presStyleLbl="alignAccFollowNode1" presStyleIdx="0" presStyleCnt="2" custScaleX="97884" custScaleY="113358" custLinFactNeighborX="10841" custLinFactNeighborY="-25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64B1D2-53A1-42DD-9F22-992F3B58F880}" type="pres">
      <dgm:prSet presAssocID="{E9ABA45C-F190-46C1-AF2B-60BC6225EE73}" presName="sp" presStyleCnt="0"/>
      <dgm:spPr/>
    </dgm:pt>
    <dgm:pt modelId="{901BF4EC-A5E9-479D-931B-B2396C7F847D}" type="pres">
      <dgm:prSet presAssocID="{640C6B74-F1A4-4A72-A6CC-165600296157}" presName="linNode" presStyleCnt="0"/>
      <dgm:spPr/>
    </dgm:pt>
    <dgm:pt modelId="{DFB9F11B-6C80-4484-805E-524E384162F8}" type="pres">
      <dgm:prSet presAssocID="{640C6B74-F1A4-4A72-A6CC-165600296157}" presName="parentText" presStyleLbl="node1" presStyleIdx="1" presStyleCnt="2" custScaleY="12001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03487A-F987-466F-943E-82029B83C061}" type="pres">
      <dgm:prSet presAssocID="{640C6B74-F1A4-4A72-A6CC-165600296157}" presName="descendantText" presStyleLbl="alignAccFollowNode1" presStyleIdx="1" presStyleCnt="2" custScaleX="98656" custScaleY="176063" custLinFactNeighborX="15056" custLinFactNeighborY="-32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92F066-F6D0-47C8-902B-9283601B75E3}" srcId="{640C6B74-F1A4-4A72-A6CC-165600296157}" destId="{C36F5788-815D-4B50-96DA-AF99AB58017C}" srcOrd="4" destOrd="0" parTransId="{50D44119-3BC5-4915-AC53-5618B0B412DD}" sibTransId="{E8EB771C-B679-4B25-9211-BC0A6B2657BC}"/>
    <dgm:cxn modelId="{C1F60EB1-72B2-468F-9136-05875968E900}" type="presOf" srcId="{C1E62A96-4768-444F-91B0-0B260B246428}" destId="{2503487A-F987-466F-943E-82029B83C061}" srcOrd="0" destOrd="2" presId="urn:microsoft.com/office/officeart/2005/8/layout/vList5"/>
    <dgm:cxn modelId="{6B912DBF-F464-483F-A945-6A39BCDBF9DC}" srcId="{126FFA38-81B7-4C93-A26D-D8D3BF216F66}" destId="{9DB24D80-8F46-41ED-ABE7-94BADD9A905C}" srcOrd="0" destOrd="0" parTransId="{AE631E3D-263F-4573-9EE7-D10EEE0C9B08}" sibTransId="{F179C70A-CAFB-4A4D-9288-AFA818FD8751}"/>
    <dgm:cxn modelId="{A1FBE6CB-BA73-448A-A865-E8D275FA4A84}" type="presOf" srcId="{9675EF6F-E754-41C1-8583-A82970B821D3}" destId="{5EEFBD45-A2B7-409B-BBDE-7E2F0CB2F7DA}" srcOrd="0" destOrd="3" presId="urn:microsoft.com/office/officeart/2005/8/layout/vList5"/>
    <dgm:cxn modelId="{36BED7AD-59A7-47BD-B951-5B8263CD0AF0}" type="presOf" srcId="{B2F52F62-C6D1-4D86-8D8F-D59E4FECBBE6}" destId="{2503487A-F987-466F-943E-82029B83C061}" srcOrd="0" destOrd="3" presId="urn:microsoft.com/office/officeart/2005/8/layout/vList5"/>
    <dgm:cxn modelId="{4C004DC3-5125-4968-8A9C-1AB63E3B9049}" type="presOf" srcId="{082AD1BE-FF58-463A-9718-1D90C40CF421}" destId="{5EEFBD45-A2B7-409B-BBDE-7E2F0CB2F7DA}" srcOrd="0" destOrd="2" presId="urn:microsoft.com/office/officeart/2005/8/layout/vList5"/>
    <dgm:cxn modelId="{5FE22B63-4751-4AF1-9134-3067910EC719}" srcId="{640C6B74-F1A4-4A72-A6CC-165600296157}" destId="{C9C6387E-EE44-414D-8A93-D243C685FDE4}" srcOrd="1" destOrd="0" parTransId="{5762D618-AEEF-43AB-ABB4-B6337CC03B09}" sibTransId="{6B018D79-A690-4D5E-9443-6E32197F310F}"/>
    <dgm:cxn modelId="{0A5EFD0F-34CF-4468-BB4B-1D8F352C3F05}" type="presOf" srcId="{C9C6387E-EE44-414D-8A93-D243C685FDE4}" destId="{2503487A-F987-466F-943E-82029B83C061}" srcOrd="0" destOrd="1" presId="urn:microsoft.com/office/officeart/2005/8/layout/vList5"/>
    <dgm:cxn modelId="{50ABCCD6-C205-4053-A24E-C72C283428F6}" srcId="{640C6B74-F1A4-4A72-A6CC-165600296157}" destId="{B2F52F62-C6D1-4D86-8D8F-D59E4FECBBE6}" srcOrd="3" destOrd="0" parTransId="{586C4BC3-7A63-4E20-B29F-1661B68E7CE1}" sibTransId="{82FFBDCA-9237-43BC-9A9D-3C8732069EB0}"/>
    <dgm:cxn modelId="{9500CDD6-6586-49D1-B19A-BD12A984FBE5}" srcId="{640C6B74-F1A4-4A72-A6CC-165600296157}" destId="{C1E62A96-4768-444F-91B0-0B260B246428}" srcOrd="2" destOrd="0" parTransId="{115A9937-C267-486D-AE1A-E44BD774AAAB}" sibTransId="{27910267-1BAA-46BA-AF1C-52DEC91748CD}"/>
    <dgm:cxn modelId="{1C90F543-F178-4D5D-B9E4-D943C9496F48}" type="presOf" srcId="{640C6B74-F1A4-4A72-A6CC-165600296157}" destId="{DFB9F11B-6C80-4484-805E-524E384162F8}" srcOrd="0" destOrd="0" presId="urn:microsoft.com/office/officeart/2005/8/layout/vList5"/>
    <dgm:cxn modelId="{205DDBEF-A18A-4196-829C-876728096BCF}" srcId="{923D475A-0E96-4ABA-949A-7A904D2A3A5F}" destId="{126FFA38-81B7-4C93-A26D-D8D3BF216F66}" srcOrd="0" destOrd="0" parTransId="{BF8471F8-E9FB-4B5D-83E0-AE0EDB262609}" sibTransId="{E9ABA45C-F190-46C1-AF2B-60BC6225EE73}"/>
    <dgm:cxn modelId="{CFBB2597-4BB6-4CD2-9125-9872E43F4C6E}" type="presOf" srcId="{BDF400D5-AC11-428D-858B-45889689B67E}" destId="{2503487A-F987-466F-943E-82029B83C061}" srcOrd="0" destOrd="0" presId="urn:microsoft.com/office/officeart/2005/8/layout/vList5"/>
    <dgm:cxn modelId="{520D4102-957D-4782-9D73-B9FABE0D3598}" srcId="{126FFA38-81B7-4C93-A26D-D8D3BF216F66}" destId="{082AD1BE-FF58-463A-9718-1D90C40CF421}" srcOrd="2" destOrd="0" parTransId="{A2624D97-2C5A-497B-ACC8-17D2A2E11A57}" sibTransId="{D7BE5792-BDB7-400E-99A5-A1EE0C07C340}"/>
    <dgm:cxn modelId="{30DDEEC7-13E0-4241-B61A-84740DF4138B}" type="presOf" srcId="{C36F5788-815D-4B50-96DA-AF99AB58017C}" destId="{2503487A-F987-466F-943E-82029B83C061}" srcOrd="0" destOrd="4" presId="urn:microsoft.com/office/officeart/2005/8/layout/vList5"/>
    <dgm:cxn modelId="{1B602FBB-6C30-4F2A-A796-92CA53DF3E0B}" srcId="{126FFA38-81B7-4C93-A26D-D8D3BF216F66}" destId="{9675EF6F-E754-41C1-8583-A82970B821D3}" srcOrd="3" destOrd="0" parTransId="{F86D7D1E-369A-462C-A4ED-B9EAC4E5B811}" sibTransId="{FB9639F3-D49B-491C-AB78-83960AD4483F}"/>
    <dgm:cxn modelId="{52053117-CD74-4BB3-A15D-C1D32C896429}" srcId="{640C6B74-F1A4-4A72-A6CC-165600296157}" destId="{BDF400D5-AC11-428D-858B-45889689B67E}" srcOrd="0" destOrd="0" parTransId="{43C5E018-ADF8-45C6-81A4-28628532D325}" sibTransId="{75FC4B5B-01A1-4784-82CD-2B273478DA67}"/>
    <dgm:cxn modelId="{8341E228-2728-4B50-B675-F934819F73FF}" type="presOf" srcId="{126FFA38-81B7-4C93-A26D-D8D3BF216F66}" destId="{38984889-B8F5-45D9-969C-1FED934F4122}" srcOrd="0" destOrd="0" presId="urn:microsoft.com/office/officeart/2005/8/layout/vList5"/>
    <dgm:cxn modelId="{23580A57-B31A-42FB-BCD1-BE3D25199ABE}" type="presOf" srcId="{164E65C7-33B0-4F9C-80FA-4BD6656100E2}" destId="{5EEFBD45-A2B7-409B-BBDE-7E2F0CB2F7DA}" srcOrd="0" destOrd="1" presId="urn:microsoft.com/office/officeart/2005/8/layout/vList5"/>
    <dgm:cxn modelId="{4867F549-CA94-4B7B-959C-AA140EBE77D6}" type="presOf" srcId="{923D475A-0E96-4ABA-949A-7A904D2A3A5F}" destId="{E4F39CB3-0355-4E01-9CE0-FC04A6727E16}" srcOrd="0" destOrd="0" presId="urn:microsoft.com/office/officeart/2005/8/layout/vList5"/>
    <dgm:cxn modelId="{A4F692B0-4867-47B9-8131-5F2C0CF24719}" srcId="{923D475A-0E96-4ABA-949A-7A904D2A3A5F}" destId="{640C6B74-F1A4-4A72-A6CC-165600296157}" srcOrd="1" destOrd="0" parTransId="{CF844964-FD11-4144-840E-3D06401E9DED}" sibTransId="{65084A2D-A714-4378-B346-1B543E102544}"/>
    <dgm:cxn modelId="{49FDED17-50CE-4E15-AE38-69CD55ACF203}" type="presOf" srcId="{9DB24D80-8F46-41ED-ABE7-94BADD9A905C}" destId="{5EEFBD45-A2B7-409B-BBDE-7E2F0CB2F7DA}" srcOrd="0" destOrd="0" presId="urn:microsoft.com/office/officeart/2005/8/layout/vList5"/>
    <dgm:cxn modelId="{399DF790-6182-46DC-9738-907000284183}" srcId="{126FFA38-81B7-4C93-A26D-D8D3BF216F66}" destId="{164E65C7-33B0-4F9C-80FA-4BD6656100E2}" srcOrd="1" destOrd="0" parTransId="{CFE330B2-3B5B-486A-A036-B5DA68C09DF4}" sibTransId="{F692A272-53AD-4489-9628-3F2C9C87939C}"/>
    <dgm:cxn modelId="{C16847B6-0791-48A1-A411-FE71C258E738}" type="presParOf" srcId="{E4F39CB3-0355-4E01-9CE0-FC04A6727E16}" destId="{E3982B90-0880-46CE-9A95-E9BE5FB93633}" srcOrd="0" destOrd="0" presId="urn:microsoft.com/office/officeart/2005/8/layout/vList5"/>
    <dgm:cxn modelId="{902AA68E-C694-4302-802C-7309AA302F2C}" type="presParOf" srcId="{E3982B90-0880-46CE-9A95-E9BE5FB93633}" destId="{38984889-B8F5-45D9-969C-1FED934F4122}" srcOrd="0" destOrd="0" presId="urn:microsoft.com/office/officeart/2005/8/layout/vList5"/>
    <dgm:cxn modelId="{B1CA8747-F0C0-4558-8F23-F533A7834347}" type="presParOf" srcId="{E3982B90-0880-46CE-9A95-E9BE5FB93633}" destId="{5EEFBD45-A2B7-409B-BBDE-7E2F0CB2F7DA}" srcOrd="1" destOrd="0" presId="urn:microsoft.com/office/officeart/2005/8/layout/vList5"/>
    <dgm:cxn modelId="{755621C8-4887-4885-8C40-0AC8768C257A}" type="presParOf" srcId="{E4F39CB3-0355-4E01-9CE0-FC04A6727E16}" destId="{E064B1D2-53A1-42DD-9F22-992F3B58F880}" srcOrd="1" destOrd="0" presId="urn:microsoft.com/office/officeart/2005/8/layout/vList5"/>
    <dgm:cxn modelId="{3B0DAE5D-2949-48E9-92F1-909951BB3CF1}" type="presParOf" srcId="{E4F39CB3-0355-4E01-9CE0-FC04A6727E16}" destId="{901BF4EC-A5E9-479D-931B-B2396C7F847D}" srcOrd="2" destOrd="0" presId="urn:microsoft.com/office/officeart/2005/8/layout/vList5"/>
    <dgm:cxn modelId="{F516188F-4780-494C-8FC0-64496F5486AE}" type="presParOf" srcId="{901BF4EC-A5E9-479D-931B-B2396C7F847D}" destId="{DFB9F11B-6C80-4484-805E-524E384162F8}" srcOrd="0" destOrd="0" presId="urn:microsoft.com/office/officeart/2005/8/layout/vList5"/>
    <dgm:cxn modelId="{A854B9B7-E097-4777-96BB-D3233C92CD3A}" type="presParOf" srcId="{901BF4EC-A5E9-479D-931B-B2396C7F847D}" destId="{2503487A-F987-466F-943E-82029B83C0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3D475A-0E96-4ABA-949A-7A904D2A3A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6FFA38-81B7-4C93-A26D-D8D3BF216F6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600" dirty="0" smtClean="0"/>
            <a:t>Staff</a:t>
          </a:r>
          <a:r>
            <a:rPr lang="en-GB" sz="2600" baseline="0" dirty="0" smtClean="0"/>
            <a:t> Costs</a:t>
          </a:r>
          <a:endParaRPr lang="en-GB" sz="2600" dirty="0"/>
        </a:p>
      </dgm:t>
    </dgm:pt>
    <dgm:pt modelId="{BF8471F8-E9FB-4B5D-83E0-AE0EDB262609}" type="parTrans" cxnId="{205DDBEF-A18A-4196-829C-876728096BCF}">
      <dgm:prSet/>
      <dgm:spPr/>
      <dgm:t>
        <a:bodyPr/>
        <a:lstStyle/>
        <a:p>
          <a:endParaRPr lang="en-GB"/>
        </a:p>
      </dgm:t>
    </dgm:pt>
    <dgm:pt modelId="{E9ABA45C-F190-46C1-AF2B-60BC6225EE73}" type="sibTrans" cxnId="{205DDBEF-A18A-4196-829C-876728096BCF}">
      <dgm:prSet/>
      <dgm:spPr/>
      <dgm:t>
        <a:bodyPr/>
        <a:lstStyle/>
        <a:p>
          <a:endParaRPr lang="en-GB"/>
        </a:p>
      </dgm:t>
    </dgm:pt>
    <dgm:pt modelId="{9DB24D80-8F46-41ED-ABE7-94BADD9A905C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endParaRPr lang="en-GB" sz="1200" dirty="0">
            <a:solidFill>
              <a:schemeClr val="accent2"/>
            </a:solidFill>
          </a:endParaRPr>
        </a:p>
      </dgm:t>
    </dgm:pt>
    <dgm:pt modelId="{AE631E3D-263F-4573-9EE7-D10EEE0C9B08}" type="parTrans" cxnId="{6B912DBF-F464-483F-A945-6A39BCDBF9DC}">
      <dgm:prSet/>
      <dgm:spPr/>
      <dgm:t>
        <a:bodyPr/>
        <a:lstStyle/>
        <a:p>
          <a:endParaRPr lang="en-GB"/>
        </a:p>
      </dgm:t>
    </dgm:pt>
    <dgm:pt modelId="{F179C70A-CAFB-4A4D-9288-AFA818FD8751}" type="sibTrans" cxnId="{6B912DBF-F464-483F-A945-6A39BCDBF9DC}">
      <dgm:prSet/>
      <dgm:spPr/>
      <dgm:t>
        <a:bodyPr/>
        <a:lstStyle/>
        <a:p>
          <a:endParaRPr lang="en-GB"/>
        </a:p>
      </dgm:t>
    </dgm:pt>
    <dgm:pt modelId="{719C9B89-9EF7-4918-8D21-2D1170DD328A}">
      <dgm:prSet custT="1"/>
      <dgm:spPr/>
      <dgm:t>
        <a:bodyPr/>
        <a:lstStyle/>
        <a:p>
          <a:r>
            <a:rPr lang="en-GB" sz="1300" i="1" dirty="0">
              <a:solidFill>
                <a:srgbClr val="FF0000"/>
              </a:solidFill>
            </a:rPr>
            <a:t>Joint Declaration </a:t>
          </a:r>
          <a:r>
            <a:rPr lang="en-GB" sz="1300" i="1" dirty="0" smtClean="0">
              <a:solidFill>
                <a:srgbClr val="FF0000"/>
              </a:solidFill>
            </a:rPr>
            <a:t>(EACEA template)</a:t>
          </a:r>
          <a:endParaRPr lang="en-GB" sz="1300" i="1" dirty="0">
            <a:solidFill>
              <a:srgbClr val="FF0000"/>
            </a:solidFill>
          </a:endParaRPr>
        </a:p>
      </dgm:t>
    </dgm:pt>
    <dgm:pt modelId="{281ED00B-E2DA-4534-BFBE-B7244720CFA6}" type="parTrans" cxnId="{56307A44-AAB9-42AD-8840-F8FF81BA1BE7}">
      <dgm:prSet/>
      <dgm:spPr/>
      <dgm:t>
        <a:bodyPr/>
        <a:lstStyle/>
        <a:p>
          <a:endParaRPr lang="en-GB"/>
        </a:p>
      </dgm:t>
    </dgm:pt>
    <dgm:pt modelId="{38F4583A-1084-4BE1-9A47-0EF8E550AF64}" type="sibTrans" cxnId="{56307A44-AAB9-42AD-8840-F8FF81BA1BE7}">
      <dgm:prSet/>
      <dgm:spPr/>
      <dgm:t>
        <a:bodyPr/>
        <a:lstStyle/>
        <a:p>
          <a:endParaRPr lang="en-GB"/>
        </a:p>
      </dgm:t>
    </dgm:pt>
    <dgm:pt modelId="{0D898741-113C-4AD9-8E71-737AE9801298}">
      <dgm:prSet custT="1"/>
      <dgm:spPr/>
      <dgm:t>
        <a:bodyPr/>
        <a:lstStyle/>
        <a:p>
          <a:r>
            <a:rPr lang="en-GB" sz="1300" i="1" dirty="0" smtClean="0">
              <a:solidFill>
                <a:srgbClr val="FF0000"/>
              </a:solidFill>
            </a:rPr>
            <a:t>Time-sheets (EACEA template)</a:t>
          </a:r>
          <a:endParaRPr lang="en-GB" sz="1300" i="1" dirty="0">
            <a:solidFill>
              <a:srgbClr val="FF0000"/>
            </a:solidFill>
          </a:endParaRPr>
        </a:p>
      </dgm:t>
    </dgm:pt>
    <dgm:pt modelId="{006F2B43-2562-48DC-A801-4547A8766604}" type="parTrans" cxnId="{CF53067B-3BE8-42EC-8BB5-1BAF2A35EB57}">
      <dgm:prSet/>
      <dgm:spPr/>
      <dgm:t>
        <a:bodyPr/>
        <a:lstStyle/>
        <a:p>
          <a:endParaRPr lang="en-GB"/>
        </a:p>
      </dgm:t>
    </dgm:pt>
    <dgm:pt modelId="{D6FB9729-2942-4E39-911B-830DA7507187}" type="sibTrans" cxnId="{CF53067B-3BE8-42EC-8BB5-1BAF2A35EB57}">
      <dgm:prSet/>
      <dgm:spPr/>
      <dgm:t>
        <a:bodyPr/>
        <a:lstStyle/>
        <a:p>
          <a:endParaRPr lang="en-GB"/>
        </a:p>
      </dgm:t>
    </dgm:pt>
    <dgm:pt modelId="{1EA5E6EC-DDFF-40F6-A0F3-0076E110C76A}">
      <dgm:prSet custT="1"/>
      <dgm:spPr/>
      <dgm:t>
        <a:bodyPr/>
        <a:lstStyle/>
        <a:p>
          <a:r>
            <a:rPr lang="en-GB" sz="1300" dirty="0">
              <a:solidFill>
                <a:schemeClr val="accent2"/>
              </a:solidFill>
            </a:rPr>
            <a:t>Proof of formal contractual relationship </a:t>
          </a:r>
        </a:p>
      </dgm:t>
    </dgm:pt>
    <dgm:pt modelId="{94FA340F-DB12-4DFE-A84A-3ECC4179EF0D}" type="parTrans" cxnId="{9DAFDFA1-0878-432A-9597-1189B4B6E470}">
      <dgm:prSet/>
      <dgm:spPr/>
      <dgm:t>
        <a:bodyPr/>
        <a:lstStyle/>
        <a:p>
          <a:endParaRPr lang="en-GB"/>
        </a:p>
      </dgm:t>
    </dgm:pt>
    <dgm:pt modelId="{A8B8658F-B9D0-4820-9ED6-23066BC1CE3E}" type="sibTrans" cxnId="{9DAFDFA1-0878-432A-9597-1189B4B6E470}">
      <dgm:prSet/>
      <dgm:spPr/>
      <dgm:t>
        <a:bodyPr/>
        <a:lstStyle/>
        <a:p>
          <a:endParaRPr lang="en-GB"/>
        </a:p>
      </dgm:t>
    </dgm:pt>
    <dgm:pt modelId="{A86CC5B7-4E31-4B60-99CF-FEB25BE56D67}">
      <dgm:prSet custT="1"/>
      <dgm:spPr/>
      <dgm:t>
        <a:bodyPr/>
        <a:lstStyle/>
        <a:p>
          <a:r>
            <a:rPr lang="en-GB" sz="1300" dirty="0" smtClean="0">
              <a:solidFill>
                <a:schemeClr val="accent2"/>
              </a:solidFill>
            </a:rPr>
            <a:t>Evidence </a:t>
          </a:r>
          <a:r>
            <a:rPr lang="en-GB" sz="1300" dirty="0">
              <a:solidFill>
                <a:schemeClr val="accent2"/>
              </a:solidFill>
            </a:rPr>
            <a:t>justifying </a:t>
          </a:r>
          <a:r>
            <a:rPr lang="en-GB" sz="1300" dirty="0" smtClean="0">
              <a:solidFill>
                <a:schemeClr val="accent2"/>
              </a:solidFill>
            </a:rPr>
            <a:t>workload </a:t>
          </a:r>
          <a:r>
            <a:rPr lang="en-GB" sz="1300" dirty="0">
              <a:solidFill>
                <a:schemeClr val="accent2"/>
              </a:solidFill>
            </a:rPr>
            <a:t>and activities/outputs (e.g. attendance lists </a:t>
          </a:r>
          <a:r>
            <a:rPr lang="en-GB" sz="1300" dirty="0" smtClean="0">
              <a:solidFill>
                <a:schemeClr val="accent2"/>
              </a:solidFill>
            </a:rPr>
            <a:t>, </a:t>
          </a:r>
          <a:r>
            <a:rPr lang="en-GB" sz="1300" dirty="0">
              <a:solidFill>
                <a:schemeClr val="accent2"/>
              </a:solidFill>
            </a:rPr>
            <a:t>tangible outputs / </a:t>
          </a:r>
          <a:r>
            <a:rPr lang="en-GB" sz="1300" dirty="0" smtClean="0">
              <a:solidFill>
                <a:schemeClr val="accent2"/>
              </a:solidFill>
            </a:rPr>
            <a:t>products)</a:t>
          </a:r>
          <a:endParaRPr lang="en-GB" sz="1300" dirty="0">
            <a:solidFill>
              <a:schemeClr val="accent2"/>
            </a:solidFill>
          </a:endParaRPr>
        </a:p>
      </dgm:t>
    </dgm:pt>
    <dgm:pt modelId="{D8D37BC3-4380-4B3C-A942-7F53B6136E41}" type="parTrans" cxnId="{26D28282-77CF-4EBD-9D3F-4FE43DED90C6}">
      <dgm:prSet/>
      <dgm:spPr/>
      <dgm:t>
        <a:bodyPr/>
        <a:lstStyle/>
        <a:p>
          <a:endParaRPr lang="en-GB"/>
        </a:p>
      </dgm:t>
    </dgm:pt>
    <dgm:pt modelId="{9B123CB1-A212-4E8B-A068-DFD77B15CB1D}" type="sibTrans" cxnId="{26D28282-77CF-4EBD-9D3F-4FE43DED90C6}">
      <dgm:prSet/>
      <dgm:spPr/>
      <dgm:t>
        <a:bodyPr/>
        <a:lstStyle/>
        <a:p>
          <a:endParaRPr lang="en-GB"/>
        </a:p>
      </dgm:t>
    </dgm:pt>
    <dgm:pt modelId="{A5355A7B-E21B-4DC9-9243-36EF8C58508D}">
      <dgm:prSet custT="1"/>
      <dgm:spPr/>
      <dgm:t>
        <a:bodyPr/>
        <a:lstStyle/>
        <a:p>
          <a:endParaRPr lang="en-GB" sz="1200" dirty="0">
            <a:solidFill>
              <a:schemeClr val="accent2"/>
            </a:solidFill>
          </a:endParaRPr>
        </a:p>
      </dgm:t>
    </dgm:pt>
    <dgm:pt modelId="{E8E69068-C80A-43F5-902D-B45BD5521BF3}" type="parTrans" cxnId="{36B5AB47-5183-4EC8-9013-1B390806F958}">
      <dgm:prSet/>
      <dgm:spPr/>
      <dgm:t>
        <a:bodyPr/>
        <a:lstStyle/>
        <a:p>
          <a:endParaRPr lang="en-GB"/>
        </a:p>
      </dgm:t>
    </dgm:pt>
    <dgm:pt modelId="{262B6081-0AD0-4048-B404-2AE51F5B0471}" type="sibTrans" cxnId="{36B5AB47-5183-4EC8-9013-1B390806F958}">
      <dgm:prSet/>
      <dgm:spPr/>
      <dgm:t>
        <a:bodyPr/>
        <a:lstStyle/>
        <a:p>
          <a:endParaRPr lang="en-GB"/>
        </a:p>
      </dgm:t>
    </dgm:pt>
    <dgm:pt modelId="{E4F39CB3-0355-4E01-9CE0-FC04A6727E16}" type="pres">
      <dgm:prSet presAssocID="{923D475A-0E96-4ABA-949A-7A904D2A3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82B90-0880-46CE-9A95-E9BE5FB93633}" type="pres">
      <dgm:prSet presAssocID="{126FFA38-81B7-4C93-A26D-D8D3BF216F66}" presName="linNode" presStyleCnt="0"/>
      <dgm:spPr/>
    </dgm:pt>
    <dgm:pt modelId="{38984889-B8F5-45D9-969C-1FED934F4122}" type="pres">
      <dgm:prSet presAssocID="{126FFA38-81B7-4C93-A26D-D8D3BF216F66}" presName="parentText" presStyleLbl="node1" presStyleIdx="0" presStyleCnt="1" custScaleX="85768" custScaleY="79067" custLinFactNeighborX="-1044" custLinFactNeighborY="198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BD45-A2B7-409B-BBDE-7E2F0CB2F7DA}" type="pres">
      <dgm:prSet presAssocID="{126FFA38-81B7-4C93-A26D-D8D3BF216F66}" presName="descendantText" presStyleLbl="alignAccFollowNode1" presStyleIdx="0" presStyleCnt="1" custScaleX="105310" custScaleY="105058" custLinFactNeighborX="12125" custLinFactNeighborY="15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F6AEED-0BEB-494B-978C-7BAE319930DA}" type="presOf" srcId="{1EA5E6EC-DDFF-40F6-A0F3-0076E110C76A}" destId="{5EEFBD45-A2B7-409B-BBDE-7E2F0CB2F7DA}" srcOrd="0" destOrd="3" presId="urn:microsoft.com/office/officeart/2005/8/layout/vList5"/>
    <dgm:cxn modelId="{85C0BC25-00FF-455D-8B74-2CACD26C53B5}" type="presOf" srcId="{A5355A7B-E21B-4DC9-9243-36EF8C58508D}" destId="{5EEFBD45-A2B7-409B-BBDE-7E2F0CB2F7DA}" srcOrd="0" destOrd="5" presId="urn:microsoft.com/office/officeart/2005/8/layout/vList5"/>
    <dgm:cxn modelId="{26D28282-77CF-4EBD-9D3F-4FE43DED90C6}" srcId="{126FFA38-81B7-4C93-A26D-D8D3BF216F66}" destId="{A86CC5B7-4E31-4B60-99CF-FEB25BE56D67}" srcOrd="4" destOrd="0" parTransId="{D8D37BC3-4380-4B3C-A942-7F53B6136E41}" sibTransId="{9B123CB1-A212-4E8B-A068-DFD77B15CB1D}"/>
    <dgm:cxn modelId="{5736057E-3A33-4E10-8525-52355C4219A3}" type="presOf" srcId="{126FFA38-81B7-4C93-A26D-D8D3BF216F66}" destId="{38984889-B8F5-45D9-969C-1FED934F4122}" srcOrd="0" destOrd="0" presId="urn:microsoft.com/office/officeart/2005/8/layout/vList5"/>
    <dgm:cxn modelId="{6B912DBF-F464-483F-A945-6A39BCDBF9DC}" srcId="{126FFA38-81B7-4C93-A26D-D8D3BF216F66}" destId="{9DB24D80-8F46-41ED-ABE7-94BADD9A905C}" srcOrd="0" destOrd="0" parTransId="{AE631E3D-263F-4573-9EE7-D10EEE0C9B08}" sibTransId="{F179C70A-CAFB-4A4D-9288-AFA818FD8751}"/>
    <dgm:cxn modelId="{7420FCCF-4A61-46F9-A23D-79D1D3E85A1E}" type="presOf" srcId="{923D475A-0E96-4ABA-949A-7A904D2A3A5F}" destId="{E4F39CB3-0355-4E01-9CE0-FC04A6727E16}" srcOrd="0" destOrd="0" presId="urn:microsoft.com/office/officeart/2005/8/layout/vList5"/>
    <dgm:cxn modelId="{36B5AB47-5183-4EC8-9013-1B390806F958}" srcId="{126FFA38-81B7-4C93-A26D-D8D3BF216F66}" destId="{A5355A7B-E21B-4DC9-9243-36EF8C58508D}" srcOrd="5" destOrd="0" parTransId="{E8E69068-C80A-43F5-902D-B45BD5521BF3}" sibTransId="{262B6081-0AD0-4048-B404-2AE51F5B0471}"/>
    <dgm:cxn modelId="{CF53067B-3BE8-42EC-8BB5-1BAF2A35EB57}" srcId="{126FFA38-81B7-4C93-A26D-D8D3BF216F66}" destId="{0D898741-113C-4AD9-8E71-737AE9801298}" srcOrd="2" destOrd="0" parTransId="{006F2B43-2562-48DC-A801-4547A8766604}" sibTransId="{D6FB9729-2942-4E39-911B-830DA7507187}"/>
    <dgm:cxn modelId="{56307A44-AAB9-42AD-8840-F8FF81BA1BE7}" srcId="{126FFA38-81B7-4C93-A26D-D8D3BF216F66}" destId="{719C9B89-9EF7-4918-8D21-2D1170DD328A}" srcOrd="1" destOrd="0" parTransId="{281ED00B-E2DA-4534-BFBE-B7244720CFA6}" sibTransId="{38F4583A-1084-4BE1-9A47-0EF8E550AF64}"/>
    <dgm:cxn modelId="{85F7FF26-B3AC-4E12-9DC9-C6FF467E13CA}" type="presOf" srcId="{0D898741-113C-4AD9-8E71-737AE9801298}" destId="{5EEFBD45-A2B7-409B-BBDE-7E2F0CB2F7DA}" srcOrd="0" destOrd="2" presId="urn:microsoft.com/office/officeart/2005/8/layout/vList5"/>
    <dgm:cxn modelId="{6EB9ABCF-4C40-4035-9483-0E0CBA8CD6EE}" type="presOf" srcId="{A86CC5B7-4E31-4B60-99CF-FEB25BE56D67}" destId="{5EEFBD45-A2B7-409B-BBDE-7E2F0CB2F7DA}" srcOrd="0" destOrd="4" presId="urn:microsoft.com/office/officeart/2005/8/layout/vList5"/>
    <dgm:cxn modelId="{9DAFDFA1-0878-432A-9597-1189B4B6E470}" srcId="{126FFA38-81B7-4C93-A26D-D8D3BF216F66}" destId="{1EA5E6EC-DDFF-40F6-A0F3-0076E110C76A}" srcOrd="3" destOrd="0" parTransId="{94FA340F-DB12-4DFE-A84A-3ECC4179EF0D}" sibTransId="{A8B8658F-B9D0-4820-9ED6-23066BC1CE3E}"/>
    <dgm:cxn modelId="{E26914B6-9436-45BF-A7C0-987E965E635E}" type="presOf" srcId="{719C9B89-9EF7-4918-8D21-2D1170DD328A}" destId="{5EEFBD45-A2B7-409B-BBDE-7E2F0CB2F7DA}" srcOrd="0" destOrd="1" presId="urn:microsoft.com/office/officeart/2005/8/layout/vList5"/>
    <dgm:cxn modelId="{F735423C-E298-4B71-868B-E399E9A7A0C0}" type="presOf" srcId="{9DB24D80-8F46-41ED-ABE7-94BADD9A905C}" destId="{5EEFBD45-A2B7-409B-BBDE-7E2F0CB2F7DA}" srcOrd="0" destOrd="0" presId="urn:microsoft.com/office/officeart/2005/8/layout/vList5"/>
    <dgm:cxn modelId="{205DDBEF-A18A-4196-829C-876728096BCF}" srcId="{923D475A-0E96-4ABA-949A-7A904D2A3A5F}" destId="{126FFA38-81B7-4C93-A26D-D8D3BF216F66}" srcOrd="0" destOrd="0" parTransId="{BF8471F8-E9FB-4B5D-83E0-AE0EDB262609}" sibTransId="{E9ABA45C-F190-46C1-AF2B-60BC6225EE73}"/>
    <dgm:cxn modelId="{6949A741-3296-4E89-849E-F1346B7C783E}" type="presParOf" srcId="{E4F39CB3-0355-4E01-9CE0-FC04A6727E16}" destId="{E3982B90-0880-46CE-9A95-E9BE5FB93633}" srcOrd="0" destOrd="0" presId="urn:microsoft.com/office/officeart/2005/8/layout/vList5"/>
    <dgm:cxn modelId="{158CC9D5-07C2-40F2-BB43-8D9A41F9AEF0}" type="presParOf" srcId="{E3982B90-0880-46CE-9A95-E9BE5FB93633}" destId="{38984889-B8F5-45D9-969C-1FED934F4122}" srcOrd="0" destOrd="0" presId="urn:microsoft.com/office/officeart/2005/8/layout/vList5"/>
    <dgm:cxn modelId="{40497FF8-ABAC-41F7-8034-DF36D5BDC056}" type="presParOf" srcId="{E3982B90-0880-46CE-9A95-E9BE5FB93633}" destId="{5EEFBD45-A2B7-409B-BBDE-7E2F0CB2F7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3D475A-0E96-4ABA-949A-7A904D2A3A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6FFA38-81B7-4C93-A26D-D8D3BF216F6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000" dirty="0" smtClean="0"/>
            <a:t>Travel and Costs of Stay </a:t>
          </a:r>
          <a:endParaRPr lang="en-GB" sz="2000" dirty="0"/>
        </a:p>
      </dgm:t>
    </dgm:pt>
    <dgm:pt modelId="{BF8471F8-E9FB-4B5D-83E0-AE0EDB262609}" type="parTrans" cxnId="{205DDBEF-A18A-4196-829C-876728096BCF}">
      <dgm:prSet/>
      <dgm:spPr/>
      <dgm:t>
        <a:bodyPr/>
        <a:lstStyle/>
        <a:p>
          <a:endParaRPr lang="en-GB"/>
        </a:p>
      </dgm:t>
    </dgm:pt>
    <dgm:pt modelId="{E9ABA45C-F190-46C1-AF2B-60BC6225EE73}" type="sibTrans" cxnId="{205DDBEF-A18A-4196-829C-876728096BCF}">
      <dgm:prSet/>
      <dgm:spPr/>
      <dgm:t>
        <a:bodyPr/>
        <a:lstStyle/>
        <a:p>
          <a:endParaRPr lang="en-GB"/>
        </a:p>
      </dgm:t>
    </dgm:pt>
    <dgm:pt modelId="{5F2F356A-90EC-4117-BC37-9869AD7D83DC}">
      <dgm:prSet custT="1"/>
      <dgm:spPr/>
      <dgm:t>
        <a:bodyPr/>
        <a:lstStyle/>
        <a:p>
          <a:pPr marL="114300" indent="0"/>
          <a:endParaRPr lang="en-GB" sz="1200" dirty="0">
            <a:solidFill>
              <a:schemeClr val="accent2"/>
            </a:solidFill>
          </a:endParaRPr>
        </a:p>
      </dgm:t>
    </dgm:pt>
    <dgm:pt modelId="{8747E189-D0BD-4097-89F4-9F52FC2330A3}" type="sibTrans" cxnId="{CEDF2EAB-1A77-49CA-8EC5-F768372FF429}">
      <dgm:prSet/>
      <dgm:spPr/>
      <dgm:t>
        <a:bodyPr/>
        <a:lstStyle/>
        <a:p>
          <a:endParaRPr lang="en-GB"/>
        </a:p>
      </dgm:t>
    </dgm:pt>
    <dgm:pt modelId="{E4533D71-630E-449B-A826-40CC229097E7}" type="parTrans" cxnId="{CEDF2EAB-1A77-49CA-8EC5-F768372FF429}">
      <dgm:prSet/>
      <dgm:spPr/>
      <dgm:t>
        <a:bodyPr/>
        <a:lstStyle/>
        <a:p>
          <a:endParaRPr lang="en-GB"/>
        </a:p>
      </dgm:t>
    </dgm:pt>
    <dgm:pt modelId="{751426D2-7D29-49AF-A098-5A1DBD3EAB18}">
      <dgm:prSet custT="1"/>
      <dgm:spPr/>
      <dgm:t>
        <a:bodyPr/>
        <a:lstStyle/>
        <a:p>
          <a:pPr marL="177800" indent="-177800"/>
          <a:endParaRPr lang="en-GB" sz="1200" dirty="0">
            <a:solidFill>
              <a:schemeClr val="accent2"/>
            </a:solidFill>
          </a:endParaRPr>
        </a:p>
      </dgm:t>
    </dgm:pt>
    <dgm:pt modelId="{1026EB86-7FC7-4202-8B99-54CF5D63620B}" type="sibTrans" cxnId="{CA22C816-BE96-4C2E-B6DC-66D63462B4F1}">
      <dgm:prSet/>
      <dgm:spPr/>
      <dgm:t>
        <a:bodyPr/>
        <a:lstStyle/>
        <a:p>
          <a:endParaRPr lang="en-GB"/>
        </a:p>
      </dgm:t>
    </dgm:pt>
    <dgm:pt modelId="{28273BDE-A0A6-4635-85A2-0645FC333BBF}" type="parTrans" cxnId="{CA22C816-BE96-4C2E-B6DC-66D63462B4F1}">
      <dgm:prSet/>
      <dgm:spPr/>
      <dgm:t>
        <a:bodyPr/>
        <a:lstStyle/>
        <a:p>
          <a:endParaRPr lang="en-GB"/>
        </a:p>
      </dgm:t>
    </dgm:pt>
    <dgm:pt modelId="{48EA4877-7DAF-405B-B3CE-E868CCBE6A1D}">
      <dgm:prSet custT="1"/>
      <dgm:spPr/>
      <dgm:t>
        <a:bodyPr/>
        <a:lstStyle/>
        <a:p>
          <a:pPr marL="177800" indent="-177800"/>
          <a:r>
            <a:rPr lang="en-GB" sz="1300" dirty="0">
              <a:solidFill>
                <a:schemeClr val="accent2"/>
              </a:solidFill>
            </a:rPr>
            <a:t>(e.g. travel tickets, boarding passes, invoices, receipts, proof of attendance in </a:t>
          </a:r>
          <a:r>
            <a:rPr lang="en-GB" sz="1300" dirty="0" smtClean="0">
              <a:solidFill>
                <a:schemeClr val="accent2"/>
              </a:solidFill>
            </a:rPr>
            <a:t>meetings</a:t>
          </a:r>
          <a:r>
            <a:rPr lang="en-GB" sz="1300" dirty="0">
              <a:solidFill>
                <a:schemeClr val="accent2"/>
              </a:solidFill>
            </a:rPr>
            <a:t>, agendas, tangible outputs/products, minutes)*</a:t>
          </a:r>
        </a:p>
      </dgm:t>
    </dgm:pt>
    <dgm:pt modelId="{7B1F7DE0-CAFB-4FC7-BE08-119CFE283438}">
      <dgm:prSet custT="1"/>
      <dgm:spPr/>
      <dgm:t>
        <a:bodyPr/>
        <a:lstStyle/>
        <a:p>
          <a:pPr marL="114300" indent="0"/>
          <a:endParaRPr lang="en-GB" sz="1300" dirty="0">
            <a:solidFill>
              <a:schemeClr val="accent2"/>
            </a:solidFill>
          </a:endParaRPr>
        </a:p>
      </dgm:t>
    </dgm:pt>
    <dgm:pt modelId="{A7C2EF41-D411-49C7-B195-65F9F88D3DF9}" type="sibTrans" cxnId="{C2672632-16DB-4A11-A805-DCD3E42E892D}">
      <dgm:prSet/>
      <dgm:spPr/>
      <dgm:t>
        <a:bodyPr/>
        <a:lstStyle/>
        <a:p>
          <a:endParaRPr lang="en-GB"/>
        </a:p>
      </dgm:t>
    </dgm:pt>
    <dgm:pt modelId="{4858F656-FB03-4F6B-85A4-357430B8E06B}" type="parTrans" cxnId="{C2672632-16DB-4A11-A805-DCD3E42E892D}">
      <dgm:prSet/>
      <dgm:spPr/>
      <dgm:t>
        <a:bodyPr/>
        <a:lstStyle/>
        <a:p>
          <a:endParaRPr lang="en-GB"/>
        </a:p>
      </dgm:t>
    </dgm:pt>
    <dgm:pt modelId="{CFEAA856-70BE-4370-B91D-A2DF04E94CB3}" type="sibTrans" cxnId="{41C4C956-2CAB-4152-9CDC-03B969C02663}">
      <dgm:prSet/>
      <dgm:spPr/>
      <dgm:t>
        <a:bodyPr/>
        <a:lstStyle/>
        <a:p>
          <a:endParaRPr lang="en-GB"/>
        </a:p>
      </dgm:t>
    </dgm:pt>
    <dgm:pt modelId="{158E694A-37D9-4D78-B608-33B4513743E8}" type="parTrans" cxnId="{41C4C956-2CAB-4152-9CDC-03B969C02663}">
      <dgm:prSet/>
      <dgm:spPr/>
      <dgm:t>
        <a:bodyPr/>
        <a:lstStyle/>
        <a:p>
          <a:endParaRPr lang="en-GB"/>
        </a:p>
      </dgm:t>
    </dgm:pt>
    <dgm:pt modelId="{035C0EC2-FBB6-4A26-AAC3-44E8F2CFCB4A}">
      <dgm:prSet custT="1"/>
      <dgm:spPr/>
      <dgm:t>
        <a:bodyPr/>
        <a:lstStyle/>
        <a:p>
          <a:pPr marL="177800" indent="-177800"/>
          <a:r>
            <a:rPr lang="en-GB" sz="1300" i="1" dirty="0">
              <a:solidFill>
                <a:srgbClr val="FF0000"/>
              </a:solidFill>
            </a:rPr>
            <a:t>Individual Travel </a:t>
          </a:r>
          <a:r>
            <a:rPr lang="en-GB" sz="1300" i="1" dirty="0" smtClean="0">
              <a:solidFill>
                <a:srgbClr val="FF0000"/>
              </a:solidFill>
            </a:rPr>
            <a:t>Report (EACEA templates) </a:t>
          </a:r>
          <a:r>
            <a:rPr lang="en-GB" sz="1300" i="1" dirty="0">
              <a:solidFill>
                <a:srgbClr val="FF0000"/>
              </a:solidFill>
            </a:rPr>
            <a:t>+ </a:t>
          </a:r>
          <a:r>
            <a:rPr lang="en-GB" sz="1300" i="0" dirty="0">
              <a:solidFill>
                <a:srgbClr val="0F5494"/>
              </a:solidFill>
            </a:rPr>
            <a:t>Supporting </a:t>
          </a:r>
          <a:r>
            <a:rPr lang="en-GB" sz="1300" i="0" dirty="0" smtClean="0">
              <a:solidFill>
                <a:srgbClr val="0F5494"/>
              </a:solidFill>
            </a:rPr>
            <a:t>documents</a:t>
          </a:r>
          <a:endParaRPr lang="en-GB" sz="1300" i="0" dirty="0">
            <a:solidFill>
              <a:srgbClr val="0F5494"/>
            </a:solidFill>
          </a:endParaRPr>
        </a:p>
      </dgm:t>
    </dgm:pt>
    <dgm:pt modelId="{F1CC613A-78F5-47CB-956E-3A8547AA20AC}" type="sibTrans" cxnId="{3DA6850B-3117-40BB-94D3-11274411F95A}">
      <dgm:prSet/>
      <dgm:spPr/>
      <dgm:t>
        <a:bodyPr/>
        <a:lstStyle/>
        <a:p>
          <a:endParaRPr lang="en-GB"/>
        </a:p>
      </dgm:t>
    </dgm:pt>
    <dgm:pt modelId="{5A7A5263-0B54-4DDD-968C-C278CA7C653E}" type="parTrans" cxnId="{3DA6850B-3117-40BB-94D3-11274411F95A}">
      <dgm:prSet/>
      <dgm:spPr/>
      <dgm:t>
        <a:bodyPr/>
        <a:lstStyle/>
        <a:p>
          <a:endParaRPr lang="en-GB"/>
        </a:p>
      </dgm:t>
    </dgm:pt>
    <dgm:pt modelId="{9DB24D80-8F46-41ED-ABE7-94BADD9A905C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pPr marL="114300" indent="0"/>
          <a:endParaRPr lang="en-GB" sz="1200" dirty="0">
            <a:solidFill>
              <a:schemeClr val="accent2"/>
            </a:solidFill>
          </a:endParaRPr>
        </a:p>
      </dgm:t>
    </dgm:pt>
    <dgm:pt modelId="{F179C70A-CAFB-4A4D-9288-AFA818FD8751}" type="sibTrans" cxnId="{6B912DBF-F464-483F-A945-6A39BCDBF9DC}">
      <dgm:prSet/>
      <dgm:spPr/>
      <dgm:t>
        <a:bodyPr/>
        <a:lstStyle/>
        <a:p>
          <a:endParaRPr lang="en-GB"/>
        </a:p>
      </dgm:t>
    </dgm:pt>
    <dgm:pt modelId="{AE631E3D-263F-4573-9EE7-D10EEE0C9B08}" type="parTrans" cxnId="{6B912DBF-F464-483F-A945-6A39BCDBF9DC}">
      <dgm:prSet/>
      <dgm:spPr/>
      <dgm:t>
        <a:bodyPr/>
        <a:lstStyle/>
        <a:p>
          <a:endParaRPr lang="en-GB"/>
        </a:p>
      </dgm:t>
    </dgm:pt>
    <dgm:pt modelId="{E4F39CB3-0355-4E01-9CE0-FC04A6727E16}" type="pres">
      <dgm:prSet presAssocID="{923D475A-0E96-4ABA-949A-7A904D2A3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82B90-0880-46CE-9A95-E9BE5FB93633}" type="pres">
      <dgm:prSet presAssocID="{126FFA38-81B7-4C93-A26D-D8D3BF216F66}" presName="linNode" presStyleCnt="0"/>
      <dgm:spPr/>
    </dgm:pt>
    <dgm:pt modelId="{38984889-B8F5-45D9-969C-1FED934F4122}" type="pres">
      <dgm:prSet presAssocID="{126FFA38-81B7-4C93-A26D-D8D3BF216F66}" presName="parentText" presStyleLbl="node1" presStyleIdx="0" presStyleCnt="1" custScaleX="89209" custScaleY="79067" custLinFactNeighborX="-2252" custLinFactNeighborY="-1088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BD45-A2B7-409B-BBDE-7E2F0CB2F7DA}" type="pres">
      <dgm:prSet presAssocID="{126FFA38-81B7-4C93-A26D-D8D3BF216F66}" presName="descendantText" presStyleLbl="alignAccFollowNode1" presStyleIdx="0" presStyleCnt="1" custScaleX="102598" custScaleY="93817" custLinFactNeighborX="3086" custLinFactNeighborY="-171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7E78D6-15E1-4EE1-840C-91A96ACA795D}" type="presOf" srcId="{7B1F7DE0-CAFB-4FC7-BE08-119CFE283438}" destId="{5EEFBD45-A2B7-409B-BBDE-7E2F0CB2F7DA}" srcOrd="0" destOrd="2" presId="urn:microsoft.com/office/officeart/2005/8/layout/vList5"/>
    <dgm:cxn modelId="{C2672632-16DB-4A11-A805-DCD3E42E892D}" srcId="{126FFA38-81B7-4C93-A26D-D8D3BF216F66}" destId="{7B1F7DE0-CAFB-4FC7-BE08-119CFE283438}" srcOrd="2" destOrd="0" parTransId="{4858F656-FB03-4F6B-85A4-357430B8E06B}" sibTransId="{A7C2EF41-D411-49C7-B195-65F9F88D3DF9}"/>
    <dgm:cxn modelId="{6E59F19E-5531-4D04-9135-6D82644ACEF3}" type="presOf" srcId="{126FFA38-81B7-4C93-A26D-D8D3BF216F66}" destId="{38984889-B8F5-45D9-969C-1FED934F4122}" srcOrd="0" destOrd="0" presId="urn:microsoft.com/office/officeart/2005/8/layout/vList5"/>
    <dgm:cxn modelId="{9355ED98-6860-43ED-BB41-7D4722CD841A}" type="presOf" srcId="{48EA4877-7DAF-405B-B3CE-E868CCBE6A1D}" destId="{5EEFBD45-A2B7-409B-BBDE-7E2F0CB2F7DA}" srcOrd="0" destOrd="3" presId="urn:microsoft.com/office/officeart/2005/8/layout/vList5"/>
    <dgm:cxn modelId="{3DA6850B-3117-40BB-94D3-11274411F95A}" srcId="{126FFA38-81B7-4C93-A26D-D8D3BF216F66}" destId="{035C0EC2-FBB6-4A26-AAC3-44E8F2CFCB4A}" srcOrd="1" destOrd="0" parTransId="{5A7A5263-0B54-4DDD-968C-C278CA7C653E}" sibTransId="{F1CC613A-78F5-47CB-956E-3A8547AA20AC}"/>
    <dgm:cxn modelId="{CA22C816-BE96-4C2E-B6DC-66D63462B4F1}" srcId="{126FFA38-81B7-4C93-A26D-D8D3BF216F66}" destId="{751426D2-7D29-49AF-A098-5A1DBD3EAB18}" srcOrd="3" destOrd="0" parTransId="{28273BDE-A0A6-4635-85A2-0645FC333BBF}" sibTransId="{1026EB86-7FC7-4202-8B99-54CF5D63620B}"/>
    <dgm:cxn modelId="{CEDF2EAB-1A77-49CA-8EC5-F768372FF429}" srcId="{126FFA38-81B7-4C93-A26D-D8D3BF216F66}" destId="{5F2F356A-90EC-4117-BC37-9869AD7D83DC}" srcOrd="4" destOrd="0" parTransId="{E4533D71-630E-449B-A826-40CC229097E7}" sibTransId="{8747E189-D0BD-4097-89F4-9F52FC2330A3}"/>
    <dgm:cxn modelId="{6B912DBF-F464-483F-A945-6A39BCDBF9DC}" srcId="{126FFA38-81B7-4C93-A26D-D8D3BF216F66}" destId="{9DB24D80-8F46-41ED-ABE7-94BADD9A905C}" srcOrd="0" destOrd="0" parTransId="{AE631E3D-263F-4573-9EE7-D10EEE0C9B08}" sibTransId="{F179C70A-CAFB-4A4D-9288-AFA818FD8751}"/>
    <dgm:cxn modelId="{3471E259-23BD-46AD-8F0F-C70CA37B853F}" type="presOf" srcId="{751426D2-7D29-49AF-A098-5A1DBD3EAB18}" destId="{5EEFBD45-A2B7-409B-BBDE-7E2F0CB2F7DA}" srcOrd="0" destOrd="4" presId="urn:microsoft.com/office/officeart/2005/8/layout/vList5"/>
    <dgm:cxn modelId="{EE2B5C37-F994-4E3A-B8BF-EE41D780B859}" type="presOf" srcId="{923D475A-0E96-4ABA-949A-7A904D2A3A5F}" destId="{E4F39CB3-0355-4E01-9CE0-FC04A6727E16}" srcOrd="0" destOrd="0" presId="urn:microsoft.com/office/officeart/2005/8/layout/vList5"/>
    <dgm:cxn modelId="{3C91A600-9037-46DC-B686-111760BF3BCA}" type="presOf" srcId="{035C0EC2-FBB6-4A26-AAC3-44E8F2CFCB4A}" destId="{5EEFBD45-A2B7-409B-BBDE-7E2F0CB2F7DA}" srcOrd="0" destOrd="1" presId="urn:microsoft.com/office/officeart/2005/8/layout/vList5"/>
    <dgm:cxn modelId="{971E56F5-0098-4E96-B368-BA5CF77D5539}" type="presOf" srcId="{5F2F356A-90EC-4117-BC37-9869AD7D83DC}" destId="{5EEFBD45-A2B7-409B-BBDE-7E2F0CB2F7DA}" srcOrd="0" destOrd="5" presId="urn:microsoft.com/office/officeart/2005/8/layout/vList5"/>
    <dgm:cxn modelId="{205DDBEF-A18A-4196-829C-876728096BCF}" srcId="{923D475A-0E96-4ABA-949A-7A904D2A3A5F}" destId="{126FFA38-81B7-4C93-A26D-D8D3BF216F66}" srcOrd="0" destOrd="0" parTransId="{BF8471F8-E9FB-4B5D-83E0-AE0EDB262609}" sibTransId="{E9ABA45C-F190-46C1-AF2B-60BC6225EE73}"/>
    <dgm:cxn modelId="{D01FBC8D-1B8E-4F55-A274-0984D8BE6E61}" type="presOf" srcId="{9DB24D80-8F46-41ED-ABE7-94BADD9A905C}" destId="{5EEFBD45-A2B7-409B-BBDE-7E2F0CB2F7DA}" srcOrd="0" destOrd="0" presId="urn:microsoft.com/office/officeart/2005/8/layout/vList5"/>
    <dgm:cxn modelId="{41C4C956-2CAB-4152-9CDC-03B969C02663}" srcId="{7B1F7DE0-CAFB-4FC7-BE08-119CFE283438}" destId="{48EA4877-7DAF-405B-B3CE-E868CCBE6A1D}" srcOrd="0" destOrd="0" parTransId="{158E694A-37D9-4D78-B608-33B4513743E8}" sibTransId="{CFEAA856-70BE-4370-B91D-A2DF04E94CB3}"/>
    <dgm:cxn modelId="{4CE62F3C-E03D-4377-9486-38F7104FB9B9}" type="presParOf" srcId="{E4F39CB3-0355-4E01-9CE0-FC04A6727E16}" destId="{E3982B90-0880-46CE-9A95-E9BE5FB93633}" srcOrd="0" destOrd="0" presId="urn:microsoft.com/office/officeart/2005/8/layout/vList5"/>
    <dgm:cxn modelId="{41F90134-6D4C-4347-BDA6-A3E1943C28BB}" type="presParOf" srcId="{E3982B90-0880-46CE-9A95-E9BE5FB93633}" destId="{38984889-B8F5-45D9-969C-1FED934F4122}" srcOrd="0" destOrd="0" presId="urn:microsoft.com/office/officeart/2005/8/layout/vList5"/>
    <dgm:cxn modelId="{16F53EC0-F5A4-42D5-93D2-D5961915A8AF}" type="presParOf" srcId="{E3982B90-0880-46CE-9A95-E9BE5FB93633}" destId="{5EEFBD45-A2B7-409B-BBDE-7E2F0CB2F7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r>
            <a:rPr lang="en-GB" sz="2000" b="1" dirty="0" smtClean="0">
              <a:solidFill>
                <a:schemeClr val="accent2"/>
              </a:solidFill>
            </a:rPr>
            <a:t>Increase </a:t>
          </a:r>
        </a:p>
        <a:p>
          <a:r>
            <a:rPr lang="en-GB" sz="2000" b="1" dirty="0" smtClean="0">
              <a:solidFill>
                <a:schemeClr val="accent2"/>
              </a:solidFill>
            </a:rPr>
            <a:t>UP to 10% </a:t>
          </a:r>
          <a:endParaRPr lang="en-GB" sz="2000" b="1" dirty="0">
            <a:solidFill>
              <a:schemeClr val="accent2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4B61F7F3-A710-41F1-9AB8-8FD9FE574AE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/>
        </a:p>
      </dgm:t>
    </dgm:pt>
    <dgm:pt modelId="{71ED9207-AEE1-4FBD-BACE-765E5BCE5C38}" type="parTrans" cxnId="{97437BC8-A8F5-4CE5-8E85-FB9A6FD87ACD}">
      <dgm:prSet/>
      <dgm:spPr/>
      <dgm:t>
        <a:bodyPr/>
        <a:lstStyle/>
        <a:p>
          <a:endParaRPr lang="en-GB"/>
        </a:p>
      </dgm:t>
    </dgm:pt>
    <dgm:pt modelId="{5594EE75-0D93-4E2E-AF68-649B274F3260}" type="sibTrans" cxnId="{97437BC8-A8F5-4CE5-8E85-FB9A6FD87ACD}">
      <dgm:prSet/>
      <dgm:spPr/>
      <dgm:t>
        <a:bodyPr/>
        <a:lstStyle/>
        <a:p>
          <a:endParaRPr lang="en-GB"/>
        </a:p>
      </dgm:t>
    </dgm:pt>
    <dgm:pt modelId="{E362F8F0-52F8-4148-A2EB-380DBEEB3D1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7800" marR="0" indent="-1778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solidFill>
                <a:schemeClr val="accent2"/>
              </a:solidFill>
            </a:rPr>
            <a:t>Even above the ceilings (for staff, equipment and subcontracting)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b="1" i="1" dirty="0">
            <a:solidFill>
              <a:schemeClr val="accent2"/>
            </a:solidFill>
          </a:endParaRPr>
        </a:p>
      </dgm:t>
    </dgm:pt>
    <dgm:pt modelId="{01908D12-1C57-4DCF-B764-3ECE0EAAA3F1}" type="parTrans" cxnId="{7318C56A-FA2D-4450-B4B4-73385E3E7F56}">
      <dgm:prSet/>
      <dgm:spPr/>
      <dgm:t>
        <a:bodyPr/>
        <a:lstStyle/>
        <a:p>
          <a:endParaRPr lang="en-GB"/>
        </a:p>
      </dgm:t>
    </dgm:pt>
    <dgm:pt modelId="{AE733A6B-2CFC-4143-83A4-8170ED7555CE}" type="sibTrans" cxnId="{7318C56A-FA2D-4450-B4B4-73385E3E7F56}">
      <dgm:prSet/>
      <dgm:spPr/>
      <dgm:t>
        <a:bodyPr/>
        <a:lstStyle/>
        <a:p>
          <a:endParaRPr lang="en-GB"/>
        </a:p>
      </dgm:t>
    </dgm:pt>
    <dgm:pt modelId="{E3FE503A-E0DE-45AC-A3E6-EFA937D5B4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7800" marR="0" indent="-1778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i="1" dirty="0" smtClean="0">
              <a:solidFill>
                <a:srgbClr val="C00000"/>
              </a:solidFill>
            </a:rPr>
            <a:t>No prior authorization</a:t>
          </a:r>
          <a:endParaRPr lang="en-GB" sz="1800" b="1" i="1" dirty="0">
            <a:solidFill>
              <a:srgbClr val="C00000"/>
            </a:solidFill>
          </a:endParaRPr>
        </a:p>
      </dgm:t>
    </dgm:pt>
    <dgm:pt modelId="{0938CE2D-E4B9-4671-B292-12D6B344FC93}" type="sibTrans" cxnId="{843401DB-E720-4C96-8C0D-E212BC787322}">
      <dgm:prSet/>
      <dgm:spPr/>
      <dgm:t>
        <a:bodyPr/>
        <a:lstStyle/>
        <a:p>
          <a:endParaRPr lang="en-GB"/>
        </a:p>
      </dgm:t>
    </dgm:pt>
    <dgm:pt modelId="{41B62DE0-DE99-498C-8C11-92A12A52CA9A}" type="parTrans" cxnId="{843401DB-E720-4C96-8C0D-E212BC787322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</dgm:pt>
    <dgm:pt modelId="{AB449213-CBE0-48DB-8C89-B228B78A746A}" type="pres">
      <dgm:prSet presAssocID="{FA9E4E76-9539-442D-BA3D-243B478317B7}" presName="parentText" presStyleLbl="node1" presStyleIdx="0" presStyleCnt="1" custScaleY="50931" custLinFactNeighborX="-2640" custLinFactNeighborY="-85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94531" custScaleY="66818" custLinFactNeighborX="1588" custLinFactNeighborY="-91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437BC8-A8F5-4CE5-8E85-FB9A6FD87ACD}" srcId="{FA9E4E76-9539-442D-BA3D-243B478317B7}" destId="{4B61F7F3-A710-41F1-9AB8-8FD9FE574AE8}" srcOrd="0" destOrd="0" parTransId="{71ED9207-AEE1-4FBD-BACE-765E5BCE5C38}" sibTransId="{5594EE75-0D93-4E2E-AF68-649B274F3260}"/>
    <dgm:cxn modelId="{EC5CEDF0-E7DB-42B5-AAE7-D95480761B8D}" type="presOf" srcId="{FA9E4E76-9539-442D-BA3D-243B478317B7}" destId="{AB449213-CBE0-48DB-8C89-B228B78A746A}" srcOrd="0" destOrd="0" presId="urn:microsoft.com/office/officeart/2005/8/layout/vList5"/>
    <dgm:cxn modelId="{E9E74DAE-0EE1-459F-B21F-19306F3745CB}" type="presOf" srcId="{4B61F7F3-A710-41F1-9AB8-8FD9FE574AE8}" destId="{F7CBB971-37A4-4807-BBDF-1A80C96D928B}" srcOrd="0" destOrd="0" presId="urn:microsoft.com/office/officeart/2005/8/layout/vList5"/>
    <dgm:cxn modelId="{7318C56A-FA2D-4450-B4B4-73385E3E7F56}" srcId="{FA9E4E76-9539-442D-BA3D-243B478317B7}" destId="{E362F8F0-52F8-4148-A2EB-380DBEEB3D1A}" srcOrd="2" destOrd="0" parTransId="{01908D12-1C57-4DCF-B764-3ECE0EAAA3F1}" sibTransId="{AE733A6B-2CFC-4143-83A4-8170ED7555CE}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81B17DCA-D40F-4B38-94A0-3F1C4E7FDBD1}" type="presOf" srcId="{E362F8F0-52F8-4148-A2EB-380DBEEB3D1A}" destId="{F7CBB971-37A4-4807-BBDF-1A80C96D928B}" srcOrd="0" destOrd="2" presId="urn:microsoft.com/office/officeart/2005/8/layout/vList5"/>
    <dgm:cxn modelId="{04C3C4EF-6A8A-4B78-B65E-F6343AB02C53}" type="presOf" srcId="{A6D4AB04-F814-4324-A5BA-A13740B126F7}" destId="{90AB79CB-E6B5-42AB-BA9B-FADD057AB0A3}" srcOrd="0" destOrd="0" presId="urn:microsoft.com/office/officeart/2005/8/layout/vList5"/>
    <dgm:cxn modelId="{E1331856-8CCA-4E16-9DB4-5C2CF604C4B4}" type="presOf" srcId="{E3FE503A-E0DE-45AC-A3E6-EFA937D5B437}" destId="{F7CBB971-37A4-4807-BBDF-1A80C96D928B}" srcOrd="0" destOrd="1" presId="urn:microsoft.com/office/officeart/2005/8/layout/vList5"/>
    <dgm:cxn modelId="{843401DB-E720-4C96-8C0D-E212BC787322}" srcId="{FA9E4E76-9539-442D-BA3D-243B478317B7}" destId="{E3FE503A-E0DE-45AC-A3E6-EFA937D5B437}" srcOrd="1" destOrd="0" parTransId="{41B62DE0-DE99-498C-8C11-92A12A52CA9A}" sibTransId="{0938CE2D-E4B9-4671-B292-12D6B344FC93}"/>
    <dgm:cxn modelId="{4C11DF14-6A18-4898-A6CD-0ED9A8F11E30}" type="presParOf" srcId="{90AB79CB-E6B5-42AB-BA9B-FADD057AB0A3}" destId="{2A83C490-820F-41F9-94DC-4698BB23CF65}" srcOrd="0" destOrd="0" presId="urn:microsoft.com/office/officeart/2005/8/layout/vList5"/>
    <dgm:cxn modelId="{BD0354B5-92DF-44D2-BF33-9DD45CDBCC5C}" type="presParOf" srcId="{2A83C490-820F-41F9-94DC-4698BB23CF65}" destId="{AB449213-CBE0-48DB-8C89-B228B78A746A}" srcOrd="0" destOrd="0" presId="urn:microsoft.com/office/officeart/2005/8/layout/vList5"/>
    <dgm:cxn modelId="{4BF9BA8F-30BB-4906-91DC-A0CF8581B61D}" type="presParOf" srcId="{2A83C490-820F-41F9-94DC-4698BB23CF65}" destId="{F7CBB971-37A4-4807-BBDF-1A80C96D92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A59230-C3D2-41D6-A940-2B7614D0FF2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E3DBA8-A4E6-49DA-B8B9-FF43F493A3A4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A</a:t>
          </a:r>
          <a:endParaRPr lang="en-GB" b="1" dirty="0">
            <a:solidFill>
              <a:schemeClr val="tx1"/>
            </a:solidFill>
          </a:endParaRPr>
        </a:p>
      </dgm:t>
    </dgm:pt>
    <dgm:pt modelId="{D91CE64C-FC2A-4239-9F19-DD58C77C1E21}" type="parTrans" cxnId="{F343A0AA-37DF-4E68-82ED-FD6F8EF2FFE5}">
      <dgm:prSet/>
      <dgm:spPr/>
      <dgm:t>
        <a:bodyPr/>
        <a:lstStyle/>
        <a:p>
          <a:endParaRPr lang="en-GB"/>
        </a:p>
      </dgm:t>
    </dgm:pt>
    <dgm:pt modelId="{EEE1CFFD-1E91-4440-ABF0-9E9EB1016002}" type="sibTrans" cxnId="{F343A0AA-37DF-4E68-82ED-FD6F8EF2FFE5}">
      <dgm:prSet/>
      <dgm:spPr/>
      <dgm:t>
        <a:bodyPr/>
        <a:lstStyle/>
        <a:p>
          <a:endParaRPr lang="en-GB"/>
        </a:p>
      </dgm:t>
    </dgm:pt>
    <dgm:pt modelId="{405857F5-561D-45AB-B3F0-82954F329EB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1" dirty="0" smtClean="0"/>
            <a:t>Max</a:t>
          </a:r>
          <a:r>
            <a:rPr lang="en-GB" sz="1600" dirty="0" smtClean="0"/>
            <a:t>. </a:t>
          </a:r>
          <a:r>
            <a:rPr lang="en-GB" sz="1600" b="1" dirty="0" smtClean="0"/>
            <a:t>Grant</a:t>
          </a:r>
          <a:r>
            <a:rPr lang="en-GB" sz="1600" dirty="0" smtClean="0"/>
            <a:t> (</a:t>
          </a:r>
          <a:r>
            <a:rPr lang="en-GB" sz="1600" dirty="0" err="1" smtClean="0"/>
            <a:t>Anx</a:t>
          </a:r>
          <a:r>
            <a:rPr lang="en-GB" sz="1600" dirty="0" smtClean="0"/>
            <a:t> III of GA): 850,000 €</a:t>
          </a:r>
          <a:endParaRPr lang="en-GB" sz="1600" dirty="0"/>
        </a:p>
      </dgm:t>
    </dgm:pt>
    <dgm:pt modelId="{615740BA-93D6-4B01-9AA8-985DD713DFBB}" type="parTrans" cxnId="{4B5F9154-1781-44BF-916E-49F07E8EAFCD}">
      <dgm:prSet/>
      <dgm:spPr/>
      <dgm:t>
        <a:bodyPr/>
        <a:lstStyle/>
        <a:p>
          <a:endParaRPr lang="en-GB"/>
        </a:p>
      </dgm:t>
    </dgm:pt>
    <dgm:pt modelId="{5B019381-4ED6-4591-9857-90BE01071380}" type="sibTrans" cxnId="{4B5F9154-1781-44BF-916E-49F07E8EAFCD}">
      <dgm:prSet/>
      <dgm:spPr/>
      <dgm:t>
        <a:bodyPr/>
        <a:lstStyle/>
        <a:p>
          <a:endParaRPr lang="en-GB"/>
        </a:p>
      </dgm:t>
    </dgm:pt>
    <dgm:pt modelId="{CD3F2875-714C-4408-8894-CBAFFFC9B1EE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B</a:t>
          </a:r>
          <a:endParaRPr lang="en-GB" b="1" dirty="0">
            <a:solidFill>
              <a:schemeClr val="tx1"/>
            </a:solidFill>
          </a:endParaRPr>
        </a:p>
      </dgm:t>
    </dgm:pt>
    <dgm:pt modelId="{E9F6AE9D-D5C9-40BC-A077-999E034492B2}" type="parTrans" cxnId="{F71E4D57-355D-4156-A591-A2AA6990FE10}">
      <dgm:prSet/>
      <dgm:spPr/>
      <dgm:t>
        <a:bodyPr/>
        <a:lstStyle/>
        <a:p>
          <a:endParaRPr lang="en-GB"/>
        </a:p>
      </dgm:t>
    </dgm:pt>
    <dgm:pt modelId="{44E7F7CC-AED1-4B67-9A29-12A664EEEAD8}" type="sibTrans" cxnId="{F71E4D57-355D-4156-A591-A2AA6990FE10}">
      <dgm:prSet/>
      <dgm:spPr/>
      <dgm:t>
        <a:bodyPr/>
        <a:lstStyle/>
        <a:p>
          <a:endParaRPr lang="en-GB"/>
        </a:p>
      </dgm:t>
    </dgm:pt>
    <dgm:pt modelId="{1950CB8D-FAEE-4BDB-BB52-7D7E21A73226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1" dirty="0" smtClean="0"/>
            <a:t>Declared</a:t>
          </a:r>
          <a:r>
            <a:rPr lang="en-GB" sz="1600" dirty="0" smtClean="0"/>
            <a:t> </a:t>
          </a:r>
          <a:r>
            <a:rPr lang="en-GB" sz="1600" b="1" dirty="0" smtClean="0"/>
            <a:t>grant</a:t>
          </a:r>
          <a:r>
            <a:rPr lang="en-GB" sz="1600" dirty="0" smtClean="0"/>
            <a:t> spent (in FR): 700,000 €</a:t>
          </a:r>
          <a:endParaRPr lang="en-GB" sz="1600" dirty="0"/>
        </a:p>
      </dgm:t>
    </dgm:pt>
    <dgm:pt modelId="{5E67E6EF-5A92-499B-8220-FA6DE0581C5B}" type="parTrans" cxnId="{735E30A7-A675-4242-8B28-BFE927ECE081}">
      <dgm:prSet/>
      <dgm:spPr/>
      <dgm:t>
        <a:bodyPr/>
        <a:lstStyle/>
        <a:p>
          <a:endParaRPr lang="en-GB"/>
        </a:p>
      </dgm:t>
    </dgm:pt>
    <dgm:pt modelId="{76AC5C8B-C8E7-4567-AB27-F2826B67132A}" type="sibTrans" cxnId="{735E30A7-A675-4242-8B28-BFE927ECE081}">
      <dgm:prSet/>
      <dgm:spPr/>
      <dgm:t>
        <a:bodyPr/>
        <a:lstStyle/>
        <a:p>
          <a:endParaRPr lang="en-GB"/>
        </a:p>
      </dgm:t>
    </dgm:pt>
    <dgm:pt modelId="{CF26B3A9-3A78-475C-B96F-664B0556D1CD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</a:t>
          </a:r>
          <a:endParaRPr lang="en-GB" b="1" dirty="0">
            <a:solidFill>
              <a:schemeClr val="tx1"/>
            </a:solidFill>
          </a:endParaRPr>
        </a:p>
      </dgm:t>
    </dgm:pt>
    <dgm:pt modelId="{DE5390F6-B96B-4B8D-9722-DA902FC5AD71}" type="parTrans" cxnId="{B766DDB2-48FA-4E4A-96F8-6F24C766BC42}">
      <dgm:prSet/>
      <dgm:spPr/>
      <dgm:t>
        <a:bodyPr/>
        <a:lstStyle/>
        <a:p>
          <a:endParaRPr lang="en-GB"/>
        </a:p>
      </dgm:t>
    </dgm:pt>
    <dgm:pt modelId="{AB4B4A84-B066-4C94-A26D-CB588AD9C2D7}" type="sibTrans" cxnId="{B766DDB2-48FA-4E4A-96F8-6F24C766BC42}">
      <dgm:prSet/>
      <dgm:spPr/>
      <dgm:t>
        <a:bodyPr/>
        <a:lstStyle/>
        <a:p>
          <a:endParaRPr lang="en-GB"/>
        </a:p>
      </dgm:t>
    </dgm:pt>
    <dgm:pt modelId="{C89E34B3-8023-4114-BEF0-E7B932E6897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1" dirty="0" smtClean="0"/>
            <a:t>Eligible</a:t>
          </a:r>
          <a:r>
            <a:rPr lang="en-GB" sz="1600" dirty="0" smtClean="0"/>
            <a:t> </a:t>
          </a:r>
          <a:r>
            <a:rPr lang="en-GB" sz="1600" b="1" dirty="0" smtClean="0"/>
            <a:t>grant</a:t>
          </a:r>
          <a:r>
            <a:rPr lang="en-GB" sz="1600" dirty="0" smtClean="0"/>
            <a:t> (after EACEA grant/activities analysis): 650,000 €</a:t>
          </a:r>
          <a:endParaRPr lang="en-GB" sz="1600" dirty="0"/>
        </a:p>
      </dgm:t>
    </dgm:pt>
    <dgm:pt modelId="{D586E96F-436F-4D7B-93B3-22CD372EBE9F}" type="parTrans" cxnId="{AE170B5B-AB4A-47B0-9046-A77FBA6DC280}">
      <dgm:prSet/>
      <dgm:spPr/>
      <dgm:t>
        <a:bodyPr/>
        <a:lstStyle/>
        <a:p>
          <a:endParaRPr lang="en-GB"/>
        </a:p>
      </dgm:t>
    </dgm:pt>
    <dgm:pt modelId="{94370CC2-0B9F-4576-859B-24F5F9C99ADD}" type="sibTrans" cxnId="{AE170B5B-AB4A-47B0-9046-A77FBA6DC280}">
      <dgm:prSet/>
      <dgm:spPr/>
      <dgm:t>
        <a:bodyPr/>
        <a:lstStyle/>
        <a:p>
          <a:endParaRPr lang="en-GB"/>
        </a:p>
      </dgm:t>
    </dgm:pt>
    <dgm:pt modelId="{2DCD6FB2-8B36-4C67-91B8-AB5061C09B57}" type="pres">
      <dgm:prSet presAssocID="{EAA59230-C3D2-41D6-A940-2B7614D0FF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1EB108-1116-42E3-B66B-9062DE7FBF38}" type="pres">
      <dgm:prSet presAssocID="{1FE3DBA8-A4E6-49DA-B8B9-FF43F493A3A4}" presName="composite" presStyleCnt="0"/>
      <dgm:spPr/>
    </dgm:pt>
    <dgm:pt modelId="{C05C18DC-325A-4F1A-8C57-72C307FBE495}" type="pres">
      <dgm:prSet presAssocID="{1FE3DBA8-A4E6-49DA-B8B9-FF43F493A3A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DF294-59A2-4A5E-A06B-11AACD400271}" type="pres">
      <dgm:prSet presAssocID="{1FE3DBA8-A4E6-49DA-B8B9-FF43F493A3A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FCFA3E-2C3C-4B99-896B-3E47ABBA15BD}" type="pres">
      <dgm:prSet presAssocID="{EEE1CFFD-1E91-4440-ABF0-9E9EB1016002}" presName="sp" presStyleCnt="0"/>
      <dgm:spPr/>
    </dgm:pt>
    <dgm:pt modelId="{C10CE599-9A5C-49E9-A951-882AB7A40F20}" type="pres">
      <dgm:prSet presAssocID="{CD3F2875-714C-4408-8894-CBAFFFC9B1EE}" presName="composite" presStyleCnt="0"/>
      <dgm:spPr/>
    </dgm:pt>
    <dgm:pt modelId="{204F1E57-A226-490E-86DC-84CE15009ACA}" type="pres">
      <dgm:prSet presAssocID="{CD3F2875-714C-4408-8894-CBAFFFC9B1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20DA8D-626F-4610-AA94-7BB0434E0683}" type="pres">
      <dgm:prSet presAssocID="{CD3F2875-714C-4408-8894-CBAFFFC9B1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4BB1BE-B87B-44E9-A09C-7CCC3D1417A4}" type="pres">
      <dgm:prSet presAssocID="{44E7F7CC-AED1-4B67-9A29-12A664EEEAD8}" presName="sp" presStyleCnt="0"/>
      <dgm:spPr/>
    </dgm:pt>
    <dgm:pt modelId="{9FC8BCFE-2FF0-40F7-9EBE-6DFD904C1859}" type="pres">
      <dgm:prSet presAssocID="{CF26B3A9-3A78-475C-B96F-664B0556D1CD}" presName="composite" presStyleCnt="0"/>
      <dgm:spPr/>
    </dgm:pt>
    <dgm:pt modelId="{98A68565-7ECE-4A86-8105-3E21381FD07D}" type="pres">
      <dgm:prSet presAssocID="{CF26B3A9-3A78-475C-B96F-664B0556D1C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1C3AFA-7F57-4C67-92E0-58B4956540FA}" type="pres">
      <dgm:prSet presAssocID="{CF26B3A9-3A78-475C-B96F-664B0556D1C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A93A8F-4618-49A4-A54F-572B335576B9}" type="presOf" srcId="{405857F5-561D-45AB-B3F0-82954F329EBE}" destId="{816DF294-59A2-4A5E-A06B-11AACD400271}" srcOrd="0" destOrd="0" presId="urn:microsoft.com/office/officeart/2005/8/layout/chevron2"/>
    <dgm:cxn modelId="{457FBC43-DC52-4615-8D94-1306FFC6F4B5}" type="presOf" srcId="{1FE3DBA8-A4E6-49DA-B8B9-FF43F493A3A4}" destId="{C05C18DC-325A-4F1A-8C57-72C307FBE495}" srcOrd="0" destOrd="0" presId="urn:microsoft.com/office/officeart/2005/8/layout/chevron2"/>
    <dgm:cxn modelId="{3ED25C60-971F-4F33-A8C0-F43B5B23FBC1}" type="presOf" srcId="{EAA59230-C3D2-41D6-A940-2B7614D0FF21}" destId="{2DCD6FB2-8B36-4C67-91B8-AB5061C09B57}" srcOrd="0" destOrd="0" presId="urn:microsoft.com/office/officeart/2005/8/layout/chevron2"/>
    <dgm:cxn modelId="{B766DDB2-48FA-4E4A-96F8-6F24C766BC42}" srcId="{EAA59230-C3D2-41D6-A940-2B7614D0FF21}" destId="{CF26B3A9-3A78-475C-B96F-664B0556D1CD}" srcOrd="2" destOrd="0" parTransId="{DE5390F6-B96B-4B8D-9722-DA902FC5AD71}" sibTransId="{AB4B4A84-B066-4C94-A26D-CB588AD9C2D7}"/>
    <dgm:cxn modelId="{735E30A7-A675-4242-8B28-BFE927ECE081}" srcId="{CD3F2875-714C-4408-8894-CBAFFFC9B1EE}" destId="{1950CB8D-FAEE-4BDB-BB52-7D7E21A73226}" srcOrd="0" destOrd="0" parTransId="{5E67E6EF-5A92-499B-8220-FA6DE0581C5B}" sibTransId="{76AC5C8B-C8E7-4567-AB27-F2826B67132A}"/>
    <dgm:cxn modelId="{6A469FB4-551D-4B64-90AD-A9E5F6273683}" type="presOf" srcId="{1950CB8D-FAEE-4BDB-BB52-7D7E21A73226}" destId="{8920DA8D-626F-4610-AA94-7BB0434E0683}" srcOrd="0" destOrd="0" presId="urn:microsoft.com/office/officeart/2005/8/layout/chevron2"/>
    <dgm:cxn modelId="{F71E4D57-355D-4156-A591-A2AA6990FE10}" srcId="{EAA59230-C3D2-41D6-A940-2B7614D0FF21}" destId="{CD3F2875-714C-4408-8894-CBAFFFC9B1EE}" srcOrd="1" destOrd="0" parTransId="{E9F6AE9D-D5C9-40BC-A077-999E034492B2}" sibTransId="{44E7F7CC-AED1-4B67-9A29-12A664EEEAD8}"/>
    <dgm:cxn modelId="{AE170B5B-AB4A-47B0-9046-A77FBA6DC280}" srcId="{CF26B3A9-3A78-475C-B96F-664B0556D1CD}" destId="{C89E34B3-8023-4114-BEF0-E7B932E68979}" srcOrd="0" destOrd="0" parTransId="{D586E96F-436F-4D7B-93B3-22CD372EBE9F}" sibTransId="{94370CC2-0B9F-4576-859B-24F5F9C99ADD}"/>
    <dgm:cxn modelId="{436A0782-15B1-4232-BD6E-41D74F3723A3}" type="presOf" srcId="{CD3F2875-714C-4408-8894-CBAFFFC9B1EE}" destId="{204F1E57-A226-490E-86DC-84CE15009ACA}" srcOrd="0" destOrd="0" presId="urn:microsoft.com/office/officeart/2005/8/layout/chevron2"/>
    <dgm:cxn modelId="{F343A0AA-37DF-4E68-82ED-FD6F8EF2FFE5}" srcId="{EAA59230-C3D2-41D6-A940-2B7614D0FF21}" destId="{1FE3DBA8-A4E6-49DA-B8B9-FF43F493A3A4}" srcOrd="0" destOrd="0" parTransId="{D91CE64C-FC2A-4239-9F19-DD58C77C1E21}" sibTransId="{EEE1CFFD-1E91-4440-ABF0-9E9EB1016002}"/>
    <dgm:cxn modelId="{4B5F9154-1781-44BF-916E-49F07E8EAFCD}" srcId="{1FE3DBA8-A4E6-49DA-B8B9-FF43F493A3A4}" destId="{405857F5-561D-45AB-B3F0-82954F329EBE}" srcOrd="0" destOrd="0" parTransId="{615740BA-93D6-4B01-9AA8-985DD713DFBB}" sibTransId="{5B019381-4ED6-4591-9857-90BE01071380}"/>
    <dgm:cxn modelId="{13C50979-2684-4587-93B1-EFACF8338F95}" type="presOf" srcId="{C89E34B3-8023-4114-BEF0-E7B932E68979}" destId="{D21C3AFA-7F57-4C67-92E0-58B4956540FA}" srcOrd="0" destOrd="0" presId="urn:microsoft.com/office/officeart/2005/8/layout/chevron2"/>
    <dgm:cxn modelId="{EF2B39A4-9D53-4E31-9F54-EE0CFC6DA0AB}" type="presOf" srcId="{CF26B3A9-3A78-475C-B96F-664B0556D1CD}" destId="{98A68565-7ECE-4A86-8105-3E21381FD07D}" srcOrd="0" destOrd="0" presId="urn:microsoft.com/office/officeart/2005/8/layout/chevron2"/>
    <dgm:cxn modelId="{6CD1E477-1322-4E42-BBF1-C34561713BF1}" type="presParOf" srcId="{2DCD6FB2-8B36-4C67-91B8-AB5061C09B57}" destId="{FC1EB108-1116-42E3-B66B-9062DE7FBF38}" srcOrd="0" destOrd="0" presId="urn:microsoft.com/office/officeart/2005/8/layout/chevron2"/>
    <dgm:cxn modelId="{768ADB53-D874-4A42-9501-FBF85BAFD4BB}" type="presParOf" srcId="{FC1EB108-1116-42E3-B66B-9062DE7FBF38}" destId="{C05C18DC-325A-4F1A-8C57-72C307FBE495}" srcOrd="0" destOrd="0" presId="urn:microsoft.com/office/officeart/2005/8/layout/chevron2"/>
    <dgm:cxn modelId="{42647EBD-90F8-4260-93E2-EBD23D04F19A}" type="presParOf" srcId="{FC1EB108-1116-42E3-B66B-9062DE7FBF38}" destId="{816DF294-59A2-4A5E-A06B-11AACD400271}" srcOrd="1" destOrd="0" presId="urn:microsoft.com/office/officeart/2005/8/layout/chevron2"/>
    <dgm:cxn modelId="{E47B8829-550A-4BE7-AB1B-CE93182600D5}" type="presParOf" srcId="{2DCD6FB2-8B36-4C67-91B8-AB5061C09B57}" destId="{0BFCFA3E-2C3C-4B99-896B-3E47ABBA15BD}" srcOrd="1" destOrd="0" presId="urn:microsoft.com/office/officeart/2005/8/layout/chevron2"/>
    <dgm:cxn modelId="{270F8678-ABD1-4CD8-BAEE-2094168968DF}" type="presParOf" srcId="{2DCD6FB2-8B36-4C67-91B8-AB5061C09B57}" destId="{C10CE599-9A5C-49E9-A951-882AB7A40F20}" srcOrd="2" destOrd="0" presId="urn:microsoft.com/office/officeart/2005/8/layout/chevron2"/>
    <dgm:cxn modelId="{F669A9FA-6CEF-434A-B527-FC0D8929D16D}" type="presParOf" srcId="{C10CE599-9A5C-49E9-A951-882AB7A40F20}" destId="{204F1E57-A226-490E-86DC-84CE15009ACA}" srcOrd="0" destOrd="0" presId="urn:microsoft.com/office/officeart/2005/8/layout/chevron2"/>
    <dgm:cxn modelId="{741F4215-19CE-496B-8086-75E2DA626628}" type="presParOf" srcId="{C10CE599-9A5C-49E9-A951-882AB7A40F20}" destId="{8920DA8D-626F-4610-AA94-7BB0434E0683}" srcOrd="1" destOrd="0" presId="urn:microsoft.com/office/officeart/2005/8/layout/chevron2"/>
    <dgm:cxn modelId="{3BFBA363-8975-4D89-BADE-99D7ED378BEA}" type="presParOf" srcId="{2DCD6FB2-8B36-4C67-91B8-AB5061C09B57}" destId="{B84BB1BE-B87B-44E9-A09C-7CCC3D1417A4}" srcOrd="3" destOrd="0" presId="urn:microsoft.com/office/officeart/2005/8/layout/chevron2"/>
    <dgm:cxn modelId="{856817DB-349E-435D-8C29-FF1AF3164BD7}" type="presParOf" srcId="{2DCD6FB2-8B36-4C67-91B8-AB5061C09B57}" destId="{9FC8BCFE-2FF0-40F7-9EBE-6DFD904C1859}" srcOrd="4" destOrd="0" presId="urn:microsoft.com/office/officeart/2005/8/layout/chevron2"/>
    <dgm:cxn modelId="{923F8DFE-99B0-4D13-B3D9-B18CC05BA332}" type="presParOf" srcId="{9FC8BCFE-2FF0-40F7-9EBE-6DFD904C1859}" destId="{98A68565-7ECE-4A86-8105-3E21381FD07D}" srcOrd="0" destOrd="0" presId="urn:microsoft.com/office/officeart/2005/8/layout/chevron2"/>
    <dgm:cxn modelId="{1C8611D6-962D-4829-B419-A6AF8C390D66}" type="presParOf" srcId="{9FC8BCFE-2FF0-40F7-9EBE-6DFD904C1859}" destId="{D21C3AFA-7F57-4C67-92E0-58B4956540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6138743" y="-1185919"/>
          <a:ext cx="550381" cy="393016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72000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</a:t>
          </a:r>
          <a:r>
            <a:rPr lang="en-GB" sz="1800" b="1" kern="1200" dirty="0" smtClean="0">
              <a:solidFill>
                <a:srgbClr val="0F5494"/>
              </a:solidFill>
            </a:rPr>
            <a:t>Best value for money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6138743" y="-1185919"/>
        <a:ext cx="550381" cy="3930165"/>
      </dsp:txXfrm>
    </dsp:sp>
    <dsp:sp modelId="{AB449213-CBE0-48DB-8C89-B228B78A746A}">
      <dsp:nvSpPr>
        <dsp:cNvPr id="0" name=""/>
        <dsp:cNvSpPr/>
      </dsp:nvSpPr>
      <dsp:spPr>
        <a:xfrm>
          <a:off x="0" y="504057"/>
          <a:ext cx="4253931" cy="4959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Less than 25.000 €</a:t>
          </a:r>
          <a:endParaRPr lang="en-GB" sz="1800" b="1" kern="1200" dirty="0">
            <a:solidFill>
              <a:srgbClr val="0F5494"/>
            </a:solidFill>
          </a:endParaRPr>
        </a:p>
      </dsp:txBody>
      <dsp:txXfrm>
        <a:off x="0" y="504057"/>
        <a:ext cx="4253931" cy="4959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6218632" y="-1329034"/>
          <a:ext cx="527558" cy="390571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72000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</a:t>
          </a:r>
          <a:r>
            <a:rPr lang="en-GB" sz="1800" b="1" kern="1200" dirty="0" smtClean="0">
              <a:solidFill>
                <a:srgbClr val="0F5494"/>
              </a:solidFill>
            </a:rPr>
            <a:t>Tendering procedure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6218632" y="-1329034"/>
        <a:ext cx="527558" cy="3905710"/>
      </dsp:txXfrm>
    </dsp:sp>
    <dsp:sp modelId="{AB449213-CBE0-48DB-8C89-B228B78A746A}">
      <dsp:nvSpPr>
        <dsp:cNvPr id="0" name=""/>
        <dsp:cNvSpPr/>
      </dsp:nvSpPr>
      <dsp:spPr>
        <a:xfrm>
          <a:off x="66665" y="360041"/>
          <a:ext cx="4253931" cy="538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25.000 € - 134.000 €</a:t>
          </a:r>
          <a:endParaRPr lang="en-GB" sz="1800" b="1" kern="1200" dirty="0">
            <a:solidFill>
              <a:srgbClr val="0F5494"/>
            </a:solidFill>
          </a:endParaRPr>
        </a:p>
      </dsp:txBody>
      <dsp:txXfrm>
        <a:off x="66665" y="360041"/>
        <a:ext cx="4253931" cy="5387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6208486" y="-1606964"/>
          <a:ext cx="547822" cy="390576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72000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</a:t>
          </a:r>
          <a:r>
            <a:rPr lang="en-GB" sz="1800" b="1" kern="1200" dirty="0" smtClean="0">
              <a:solidFill>
                <a:srgbClr val="0F5494"/>
              </a:solidFill>
            </a:rPr>
            <a:t>National Legislation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6208486" y="-1606964"/>
        <a:ext cx="547822" cy="3905764"/>
      </dsp:txXfrm>
    </dsp:sp>
    <dsp:sp modelId="{AB449213-CBE0-48DB-8C89-B228B78A746A}">
      <dsp:nvSpPr>
        <dsp:cNvPr id="0" name=""/>
        <dsp:cNvSpPr/>
      </dsp:nvSpPr>
      <dsp:spPr>
        <a:xfrm>
          <a:off x="85965" y="84088"/>
          <a:ext cx="4253931" cy="5201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More than 134.000 €</a:t>
          </a:r>
          <a:endParaRPr lang="en-GB" sz="1800" b="1" kern="1200" dirty="0">
            <a:solidFill>
              <a:srgbClr val="0F5494"/>
            </a:solidFill>
          </a:endParaRPr>
        </a:p>
      </dsp:txBody>
      <dsp:txXfrm>
        <a:off x="85965" y="84088"/>
        <a:ext cx="4253931" cy="5201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FBD45-A2B7-409B-BBDE-7E2F0CB2F7DA}">
      <dsp:nvSpPr>
        <dsp:cNvPr id="0" name=""/>
        <dsp:cNvSpPr/>
      </dsp:nvSpPr>
      <dsp:spPr>
        <a:xfrm rot="5400000">
          <a:off x="4417581" y="-1623670"/>
          <a:ext cx="1301469" cy="4623206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Invoice(s) and proofs of payment 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&gt; EUR 25.000 &lt; EUR 134.000: tendering procedure </a:t>
          </a:r>
          <a:r>
            <a:rPr lang="en-GB" sz="1200" kern="1200" smtClean="0">
              <a:solidFill>
                <a:schemeClr val="accent2"/>
              </a:solidFill>
            </a:rPr>
            <a:t>and three </a:t>
          </a:r>
          <a:r>
            <a:rPr lang="en-GB" sz="1200" kern="1200" dirty="0" smtClean="0">
              <a:solidFill>
                <a:schemeClr val="accent2"/>
              </a:solidFill>
            </a:rPr>
            <a:t>quotations from different suppliers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Registration in the inventory </a:t>
          </a:r>
          <a:endParaRPr lang="en-GB" sz="1200" kern="1200" dirty="0">
            <a:solidFill>
              <a:schemeClr val="accent2"/>
            </a:solidFill>
          </a:endParaRPr>
        </a:p>
      </dsp:txBody>
      <dsp:txXfrm rot="5400000">
        <a:off x="4417581" y="-1623670"/>
        <a:ext cx="1301469" cy="4623206"/>
      </dsp:txXfrm>
    </dsp:sp>
    <dsp:sp modelId="{38984889-B8F5-45D9-969C-1FED934F4122}">
      <dsp:nvSpPr>
        <dsp:cNvPr id="0" name=""/>
        <dsp:cNvSpPr/>
      </dsp:nvSpPr>
      <dsp:spPr>
        <a:xfrm>
          <a:off x="35312" y="0"/>
          <a:ext cx="2656770" cy="143513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Equipment</a:t>
          </a:r>
          <a:endParaRPr lang="en-GB" sz="2300" kern="1200" dirty="0"/>
        </a:p>
      </dsp:txBody>
      <dsp:txXfrm>
        <a:off x="35312" y="0"/>
        <a:ext cx="2656770" cy="1435132"/>
      </dsp:txXfrm>
    </dsp:sp>
    <dsp:sp modelId="{2503487A-F987-466F-943E-82029B83C061}">
      <dsp:nvSpPr>
        <dsp:cNvPr id="0" name=""/>
        <dsp:cNvSpPr/>
      </dsp:nvSpPr>
      <dsp:spPr>
        <a:xfrm rot="5400000">
          <a:off x="4041665" y="152951"/>
          <a:ext cx="2021389" cy="4655118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Invoice(s)</a:t>
          </a:r>
          <a:r>
            <a:rPr lang="en-US" sz="1200" kern="1200" dirty="0" smtClean="0">
              <a:solidFill>
                <a:schemeClr val="accent2"/>
              </a:solidFill>
            </a:rPr>
            <a:t>, subcontracts and </a:t>
          </a:r>
          <a:r>
            <a:rPr lang="en-GB" sz="1200" kern="1200" dirty="0" smtClean="0">
              <a:solidFill>
                <a:schemeClr val="accent2"/>
              </a:solidFill>
            </a:rPr>
            <a:t>proofs of payment 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&gt; EUR 25.000 &lt; EUR 134.000: tendering procedure and three quotations from different suppliers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Travel activities of subcontracted service provider: copies of travel tickets, boarding passes, invoices and receipts</a:t>
          </a:r>
          <a:endParaRPr lang="en-GB" sz="1200" kern="1200" dirty="0">
            <a:solidFill>
              <a:schemeClr val="accent2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</dsp:txBody>
      <dsp:txXfrm rot="5400000">
        <a:off x="4041665" y="152951"/>
        <a:ext cx="2021389" cy="4655118"/>
      </dsp:txXfrm>
    </dsp:sp>
    <dsp:sp modelId="{DFB9F11B-6C80-4484-805E-524E384162F8}">
      <dsp:nvSpPr>
        <dsp:cNvPr id="0" name=""/>
        <dsp:cNvSpPr/>
      </dsp:nvSpPr>
      <dsp:spPr>
        <a:xfrm>
          <a:off x="35312" y="1656460"/>
          <a:ext cx="2654176" cy="172235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Subcontracting</a:t>
          </a:r>
          <a:endParaRPr lang="en-GB" sz="2300" kern="1200" dirty="0"/>
        </a:p>
      </dsp:txBody>
      <dsp:txXfrm>
        <a:off x="35312" y="1656460"/>
        <a:ext cx="2654176" cy="172235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FBD45-A2B7-409B-BBDE-7E2F0CB2F7DA}">
      <dsp:nvSpPr>
        <dsp:cNvPr id="0" name=""/>
        <dsp:cNvSpPr/>
      </dsp:nvSpPr>
      <dsp:spPr>
        <a:xfrm rot="5400000">
          <a:off x="4370283" y="-1607773"/>
          <a:ext cx="1722140" cy="5317958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>
              <a:solidFill>
                <a:srgbClr val="FF0000"/>
              </a:solidFill>
            </a:rPr>
            <a:t>Joint Declaration </a:t>
          </a:r>
          <a:r>
            <a:rPr lang="en-GB" sz="1300" i="1" kern="1200" dirty="0" smtClean="0">
              <a:solidFill>
                <a:srgbClr val="FF0000"/>
              </a:solidFill>
            </a:rPr>
            <a:t>(EACEA template)</a:t>
          </a:r>
          <a:endParaRPr lang="en-GB" sz="1300" i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solidFill>
                <a:srgbClr val="FF0000"/>
              </a:solidFill>
            </a:rPr>
            <a:t>Time-sheets (EACEA template)</a:t>
          </a:r>
          <a:endParaRPr lang="en-GB" sz="1300" i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>
              <a:solidFill>
                <a:schemeClr val="accent2"/>
              </a:solidFill>
            </a:rPr>
            <a:t>Proof of formal contractual relationship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solidFill>
                <a:schemeClr val="accent2"/>
              </a:solidFill>
            </a:rPr>
            <a:t>Evidence </a:t>
          </a:r>
          <a:r>
            <a:rPr lang="en-GB" sz="1300" kern="1200" dirty="0">
              <a:solidFill>
                <a:schemeClr val="accent2"/>
              </a:solidFill>
            </a:rPr>
            <a:t>justifying </a:t>
          </a:r>
          <a:r>
            <a:rPr lang="en-GB" sz="1300" kern="1200" dirty="0" smtClean="0">
              <a:solidFill>
                <a:schemeClr val="accent2"/>
              </a:solidFill>
            </a:rPr>
            <a:t>workload </a:t>
          </a:r>
          <a:r>
            <a:rPr lang="en-GB" sz="1300" kern="1200" dirty="0">
              <a:solidFill>
                <a:schemeClr val="accent2"/>
              </a:solidFill>
            </a:rPr>
            <a:t>and activities/outputs (e.g. attendance lists </a:t>
          </a:r>
          <a:r>
            <a:rPr lang="en-GB" sz="1300" kern="1200" dirty="0" smtClean="0">
              <a:solidFill>
                <a:schemeClr val="accent2"/>
              </a:solidFill>
            </a:rPr>
            <a:t>, </a:t>
          </a:r>
          <a:r>
            <a:rPr lang="en-GB" sz="1300" kern="1200" dirty="0">
              <a:solidFill>
                <a:schemeClr val="accent2"/>
              </a:solidFill>
            </a:rPr>
            <a:t>tangible outputs / </a:t>
          </a:r>
          <a:r>
            <a:rPr lang="en-GB" sz="1300" kern="1200" dirty="0" smtClean="0">
              <a:solidFill>
                <a:schemeClr val="accent2"/>
              </a:solidFill>
            </a:rPr>
            <a:t>products)</a:t>
          </a:r>
          <a:endParaRPr lang="en-GB" sz="13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</dsp:txBody>
      <dsp:txXfrm rot="5400000">
        <a:off x="4370283" y="-1607773"/>
        <a:ext cx="1722140" cy="5317958"/>
      </dsp:txXfrm>
    </dsp:sp>
    <dsp:sp modelId="{38984889-B8F5-45D9-969C-1FED934F4122}">
      <dsp:nvSpPr>
        <dsp:cNvPr id="0" name=""/>
        <dsp:cNvSpPr/>
      </dsp:nvSpPr>
      <dsp:spPr>
        <a:xfrm>
          <a:off x="15338" y="256096"/>
          <a:ext cx="2436257" cy="162011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Staff</a:t>
          </a:r>
          <a:r>
            <a:rPr lang="en-GB" sz="2600" kern="1200" baseline="0" dirty="0" smtClean="0"/>
            <a:t> Costs</a:t>
          </a:r>
          <a:endParaRPr lang="en-GB" sz="2600" kern="1200" dirty="0"/>
        </a:p>
      </dsp:txBody>
      <dsp:txXfrm>
        <a:off x="15338" y="256096"/>
        <a:ext cx="2436257" cy="16201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FBD45-A2B7-409B-BBDE-7E2F0CB2F7DA}">
      <dsp:nvSpPr>
        <dsp:cNvPr id="0" name=""/>
        <dsp:cNvSpPr/>
      </dsp:nvSpPr>
      <dsp:spPr>
        <a:xfrm rot="5400000">
          <a:off x="4627620" y="-1868848"/>
          <a:ext cx="1537874" cy="5275572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  <a:p>
          <a:pPr marL="177800" lvl="1" indent="-1778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>
              <a:solidFill>
                <a:srgbClr val="FF0000"/>
              </a:solidFill>
            </a:rPr>
            <a:t>Individual Travel </a:t>
          </a:r>
          <a:r>
            <a:rPr lang="en-GB" sz="1300" i="1" kern="1200" dirty="0" smtClean="0">
              <a:solidFill>
                <a:srgbClr val="FF0000"/>
              </a:solidFill>
            </a:rPr>
            <a:t>Report (EACEA templates) </a:t>
          </a:r>
          <a:r>
            <a:rPr lang="en-GB" sz="1300" i="1" kern="1200" dirty="0">
              <a:solidFill>
                <a:srgbClr val="FF0000"/>
              </a:solidFill>
            </a:rPr>
            <a:t>+ </a:t>
          </a:r>
          <a:r>
            <a:rPr lang="en-GB" sz="1300" i="0" kern="1200" dirty="0">
              <a:solidFill>
                <a:srgbClr val="0F5494"/>
              </a:solidFill>
            </a:rPr>
            <a:t>Supporting </a:t>
          </a:r>
          <a:r>
            <a:rPr lang="en-GB" sz="1300" i="0" kern="1200" dirty="0" smtClean="0">
              <a:solidFill>
                <a:srgbClr val="0F5494"/>
              </a:solidFill>
            </a:rPr>
            <a:t>documents</a:t>
          </a:r>
          <a:endParaRPr lang="en-GB" sz="1300" i="0" kern="1200" dirty="0">
            <a:solidFill>
              <a:srgbClr val="0F5494"/>
            </a:solidFill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>
            <a:solidFill>
              <a:schemeClr val="accent2"/>
            </a:solidFill>
          </a:endParaRPr>
        </a:p>
        <a:p>
          <a:pPr marL="177800" lvl="2" indent="-1778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>
              <a:solidFill>
                <a:schemeClr val="accent2"/>
              </a:solidFill>
            </a:rPr>
            <a:t>(e.g. travel tickets, boarding passes, invoices, receipts, proof of attendance in </a:t>
          </a:r>
          <a:r>
            <a:rPr lang="en-GB" sz="1300" kern="1200" dirty="0" smtClean="0">
              <a:solidFill>
                <a:schemeClr val="accent2"/>
              </a:solidFill>
            </a:rPr>
            <a:t>meetings</a:t>
          </a:r>
          <a:r>
            <a:rPr lang="en-GB" sz="1300" kern="1200" dirty="0">
              <a:solidFill>
                <a:schemeClr val="accent2"/>
              </a:solidFill>
            </a:rPr>
            <a:t>, agendas, tangible outputs/products, minutes)*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</dsp:txBody>
      <dsp:txXfrm rot="5400000">
        <a:off x="4627620" y="-1868848"/>
        <a:ext cx="1537874" cy="5275572"/>
      </dsp:txXfrm>
    </dsp:sp>
    <dsp:sp modelId="{38984889-B8F5-45D9-969C-1FED934F4122}">
      <dsp:nvSpPr>
        <dsp:cNvPr id="0" name=""/>
        <dsp:cNvSpPr/>
      </dsp:nvSpPr>
      <dsp:spPr>
        <a:xfrm>
          <a:off x="0" y="0"/>
          <a:ext cx="2580250" cy="162011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Travel and Costs of Stay </a:t>
          </a:r>
          <a:endParaRPr lang="en-GB" sz="2000" kern="1200" dirty="0"/>
        </a:p>
      </dsp:txBody>
      <dsp:txXfrm>
        <a:off x="0" y="0"/>
        <a:ext cx="2580250" cy="162011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5303400" y="-1782816"/>
          <a:ext cx="961624" cy="510333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/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800" b="1" i="1" kern="1200" dirty="0" smtClean="0">
              <a:solidFill>
                <a:srgbClr val="C00000"/>
              </a:solidFill>
            </a:rPr>
            <a:t>No prior authorization</a:t>
          </a:r>
          <a:endParaRPr lang="en-GB" sz="1800" b="1" i="1" kern="1200" dirty="0">
            <a:solidFill>
              <a:srgbClr val="C00000"/>
            </a:solidFill>
          </a:endParaRPr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800" kern="1200" dirty="0" smtClean="0">
              <a:solidFill>
                <a:schemeClr val="accent2"/>
              </a:solidFill>
            </a:rPr>
            <a:t>Even above the ceilings (for staff, equipment and subcontracting)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GB" sz="1800" b="1" i="1" kern="1200" dirty="0">
            <a:solidFill>
              <a:schemeClr val="accent2"/>
            </a:solidFill>
          </a:endParaRPr>
        </a:p>
      </dsp:txBody>
      <dsp:txXfrm rot="5400000">
        <a:off x="5303400" y="-1782816"/>
        <a:ext cx="961624" cy="5103330"/>
      </dsp:txXfrm>
    </dsp:sp>
    <dsp:sp modelId="{AB449213-CBE0-48DB-8C89-B228B78A746A}">
      <dsp:nvSpPr>
        <dsp:cNvPr id="0" name=""/>
        <dsp:cNvSpPr/>
      </dsp:nvSpPr>
      <dsp:spPr>
        <a:xfrm>
          <a:off x="5101" y="288038"/>
          <a:ext cx="3036700" cy="916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/>
              </a:solidFill>
            </a:rPr>
            <a:t>Increase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/>
              </a:solidFill>
            </a:rPr>
            <a:t>UP to 10% </a:t>
          </a:r>
          <a:endParaRPr lang="en-GB" sz="2000" b="1" kern="1200" dirty="0">
            <a:solidFill>
              <a:schemeClr val="accent2"/>
            </a:solidFill>
          </a:endParaRPr>
        </a:p>
      </dsp:txBody>
      <dsp:txXfrm>
        <a:off x="5101" y="288038"/>
        <a:ext cx="3036700" cy="91622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5C18DC-325A-4F1A-8C57-72C307FBE495}">
      <dsp:nvSpPr>
        <dsp:cNvPr id="0" name=""/>
        <dsp:cNvSpPr/>
      </dsp:nvSpPr>
      <dsp:spPr>
        <a:xfrm rot="5400000">
          <a:off x="-196146" y="197406"/>
          <a:ext cx="1307641" cy="91534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A</a:t>
          </a:r>
          <a:endParaRPr lang="en-GB" sz="2500" b="1" kern="1200" dirty="0">
            <a:solidFill>
              <a:schemeClr val="tx1"/>
            </a:solidFill>
          </a:endParaRPr>
        </a:p>
      </dsp:txBody>
      <dsp:txXfrm rot="5400000">
        <a:off x="-196146" y="197406"/>
        <a:ext cx="1307641" cy="915348"/>
      </dsp:txXfrm>
    </dsp:sp>
    <dsp:sp modelId="{816DF294-59A2-4A5E-A06B-11AACD400271}">
      <dsp:nvSpPr>
        <dsp:cNvPr id="0" name=""/>
        <dsp:cNvSpPr/>
      </dsp:nvSpPr>
      <dsp:spPr>
        <a:xfrm rot="5400000">
          <a:off x="2048915" y="-1132306"/>
          <a:ext cx="849966" cy="3117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Max</a:t>
          </a:r>
          <a:r>
            <a:rPr lang="en-GB" sz="1600" kern="1200" dirty="0" smtClean="0"/>
            <a:t>. </a:t>
          </a:r>
          <a:r>
            <a:rPr lang="en-GB" sz="1600" b="1" kern="1200" dirty="0" smtClean="0"/>
            <a:t>Grant</a:t>
          </a:r>
          <a:r>
            <a:rPr lang="en-GB" sz="1600" kern="1200" dirty="0" smtClean="0"/>
            <a:t> (</a:t>
          </a:r>
          <a:r>
            <a:rPr lang="en-GB" sz="1600" kern="1200" dirty="0" err="1" smtClean="0"/>
            <a:t>Anx</a:t>
          </a:r>
          <a:r>
            <a:rPr lang="en-GB" sz="1600" kern="1200" dirty="0" smtClean="0"/>
            <a:t> III of GA): 850,000 €</a:t>
          </a:r>
          <a:endParaRPr lang="en-GB" sz="1600" kern="1200" dirty="0"/>
        </a:p>
      </dsp:txBody>
      <dsp:txXfrm rot="5400000">
        <a:off x="2048915" y="-1132306"/>
        <a:ext cx="849966" cy="3117099"/>
      </dsp:txXfrm>
    </dsp:sp>
    <dsp:sp modelId="{204F1E57-A226-490E-86DC-84CE15009ACA}">
      <dsp:nvSpPr>
        <dsp:cNvPr id="0" name=""/>
        <dsp:cNvSpPr/>
      </dsp:nvSpPr>
      <dsp:spPr>
        <a:xfrm rot="5400000">
          <a:off x="-196146" y="1306521"/>
          <a:ext cx="1307641" cy="91534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B</a:t>
          </a:r>
          <a:endParaRPr lang="en-GB" sz="2500" b="1" kern="1200" dirty="0">
            <a:solidFill>
              <a:schemeClr val="tx1"/>
            </a:solidFill>
          </a:endParaRPr>
        </a:p>
      </dsp:txBody>
      <dsp:txXfrm rot="5400000">
        <a:off x="-196146" y="1306521"/>
        <a:ext cx="1307641" cy="915348"/>
      </dsp:txXfrm>
    </dsp:sp>
    <dsp:sp modelId="{8920DA8D-626F-4610-AA94-7BB0434E0683}">
      <dsp:nvSpPr>
        <dsp:cNvPr id="0" name=""/>
        <dsp:cNvSpPr/>
      </dsp:nvSpPr>
      <dsp:spPr>
        <a:xfrm rot="5400000">
          <a:off x="2048915" y="-23190"/>
          <a:ext cx="849966" cy="3117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Declared</a:t>
          </a:r>
          <a:r>
            <a:rPr lang="en-GB" sz="1600" kern="1200" dirty="0" smtClean="0"/>
            <a:t> </a:t>
          </a:r>
          <a:r>
            <a:rPr lang="en-GB" sz="1600" b="1" kern="1200" dirty="0" smtClean="0"/>
            <a:t>grant</a:t>
          </a:r>
          <a:r>
            <a:rPr lang="en-GB" sz="1600" kern="1200" dirty="0" smtClean="0"/>
            <a:t> spent (in FR): 700,000 €</a:t>
          </a:r>
          <a:endParaRPr lang="en-GB" sz="1600" kern="1200" dirty="0"/>
        </a:p>
      </dsp:txBody>
      <dsp:txXfrm rot="5400000">
        <a:off x="2048915" y="-23190"/>
        <a:ext cx="849966" cy="3117099"/>
      </dsp:txXfrm>
    </dsp:sp>
    <dsp:sp modelId="{98A68565-7ECE-4A86-8105-3E21381FD07D}">
      <dsp:nvSpPr>
        <dsp:cNvPr id="0" name=""/>
        <dsp:cNvSpPr/>
      </dsp:nvSpPr>
      <dsp:spPr>
        <a:xfrm rot="5400000">
          <a:off x="-196146" y="2415636"/>
          <a:ext cx="1307641" cy="91534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C</a:t>
          </a:r>
          <a:endParaRPr lang="en-GB" sz="2500" b="1" kern="1200" dirty="0">
            <a:solidFill>
              <a:schemeClr val="tx1"/>
            </a:solidFill>
          </a:endParaRPr>
        </a:p>
      </dsp:txBody>
      <dsp:txXfrm rot="5400000">
        <a:off x="-196146" y="2415636"/>
        <a:ext cx="1307641" cy="915348"/>
      </dsp:txXfrm>
    </dsp:sp>
    <dsp:sp modelId="{D21C3AFA-7F57-4C67-92E0-58B4956540FA}">
      <dsp:nvSpPr>
        <dsp:cNvPr id="0" name=""/>
        <dsp:cNvSpPr/>
      </dsp:nvSpPr>
      <dsp:spPr>
        <a:xfrm rot="5400000">
          <a:off x="2048915" y="1085924"/>
          <a:ext cx="849966" cy="3117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Eligible</a:t>
          </a:r>
          <a:r>
            <a:rPr lang="en-GB" sz="1600" kern="1200" dirty="0" smtClean="0"/>
            <a:t> </a:t>
          </a:r>
          <a:r>
            <a:rPr lang="en-GB" sz="1600" b="1" kern="1200" dirty="0" smtClean="0"/>
            <a:t>grant</a:t>
          </a:r>
          <a:r>
            <a:rPr lang="en-GB" sz="1600" kern="1200" dirty="0" smtClean="0"/>
            <a:t> (after EACEA grant/activities analysis): 650,000 €</a:t>
          </a:r>
          <a:endParaRPr lang="en-GB" sz="1600" kern="1200" dirty="0"/>
        </a:p>
      </dsp:txBody>
      <dsp:txXfrm rot="5400000">
        <a:off x="2048915" y="1085924"/>
        <a:ext cx="849966" cy="311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8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8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E6B12B6-30F9-4D6E-9909-B8F746D8B8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8323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8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6" y="4642489"/>
            <a:ext cx="5380348" cy="439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8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092B2D2-748F-4979-AEA9-D42BA039DA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668340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33425"/>
            <a:ext cx="4887912" cy="3665538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898498">
              <a:defRPr/>
            </a:pPr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9242D-06DE-4A82-B5D0-5D7DA4F56266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9178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64956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4207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5863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0150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31111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4" y="4642489"/>
            <a:ext cx="6331257" cy="4398642"/>
          </a:xfrm>
        </p:spPr>
        <p:txBody>
          <a:bodyPr/>
          <a:lstStyle/>
          <a:p>
            <a:pPr algn="just" defTabSz="898498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050173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742" y="4642489"/>
            <a:ext cx="5979520" cy="4398642"/>
          </a:xfrm>
        </p:spPr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75961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579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196325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77156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8089" y="4642489"/>
            <a:ext cx="5979520" cy="4398642"/>
          </a:xfrm>
        </p:spPr>
        <p:txBody>
          <a:bodyPr/>
          <a:lstStyle/>
          <a:p>
            <a:pPr algn="just" defTabSz="895258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B488F-F13B-48FD-8F5E-179A6483E61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1408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7580" y="4527138"/>
            <a:ext cx="6389497" cy="4513993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5931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09347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579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6696" y="4642489"/>
            <a:ext cx="6260910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52660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44144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7045" y="4642489"/>
            <a:ext cx="6260910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44144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44144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42489"/>
            <a:ext cx="6049868" cy="4398642"/>
          </a:xfrm>
        </p:spPr>
        <p:txBody>
          <a:bodyPr/>
          <a:lstStyle/>
          <a:p>
            <a:pPr algn="just"/>
            <a:endParaRPr lang="fr-BE" sz="1100" dirty="0"/>
          </a:p>
          <a:p>
            <a:pPr algn="just"/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580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5801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5801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579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02919"/>
            <a:ext cx="6190562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02919"/>
            <a:ext cx="6190562" cy="4398642"/>
          </a:xfrm>
        </p:spPr>
        <p:txBody>
          <a:bodyPr/>
          <a:lstStyle/>
          <a:p>
            <a:pPr lvl="2" algn="just">
              <a:buClr>
                <a:srgbClr val="0F5494"/>
              </a:buClr>
            </a:pPr>
            <a:r>
              <a:rPr lang="en-GB" altLang="en-US" sz="11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altLang="en-US" sz="11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0" lvl="2" algn="just" defTabSz="905896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8500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86949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33425"/>
            <a:ext cx="4887912" cy="3665538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E4E19C-4E15-4C18-994B-E3313735A4CF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726625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8498">
              <a:defRPr/>
            </a:pPr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8498">
              <a:defRPr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8498">
              <a:defRPr/>
            </a:pPr>
            <a:endParaRPr lang="en-GB" baseline="0" dirty="0" smtClean="0"/>
          </a:p>
          <a:p>
            <a:pPr algn="just" defTabSz="898498"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02919"/>
            <a:ext cx="6190562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161068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7046" y="4642489"/>
            <a:ext cx="6120215" cy="4398642"/>
          </a:xfrm>
        </p:spPr>
        <p:txBody>
          <a:bodyPr/>
          <a:lstStyle/>
          <a:p>
            <a:pPr algn="just" defTabSz="898498">
              <a:defRPr/>
            </a:pPr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en-GB" sz="1100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5288" indent="-28664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6594" indent="-22931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5232" indent="-22931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63870" indent="-22931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22503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81143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39782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98418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B0A13D9-8A66-4E34-A80D-C6BF75DB1A96}" type="slidenum">
              <a:rPr lang="en-GB" smtClean="0">
                <a:solidFill>
                  <a:schemeClr val="tx1"/>
                </a:solidFill>
                <a:sym typeface="Webdings" pitchFamily="18" charset="2"/>
              </a:rPr>
              <a:pPr eaLnBrk="1" hangingPunct="1">
                <a:defRPr/>
              </a:pPr>
              <a:t>7</a:t>
            </a:fld>
            <a:endParaRPr lang="en-GB" smtClean="0">
              <a:solidFill>
                <a:schemeClr val="tx1"/>
              </a:solidFill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8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64956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9178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65C82C-53BE-41B9-8B81-C6CD7A0228B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7D585-1ACD-4075-A475-D559F749F8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08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2B485-F83A-481C-8986-8EDABEB834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4986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E55B-1EBF-4C63-9883-404455EB20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4097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4272-3E08-497E-ACC4-2D4FC777FE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34739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E9DCC-1CF8-43C8-A4FB-78C09D5737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20006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D9AD-9AB8-4C30-9B95-77FADA03B1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11750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6CD9B-D5FF-49C3-BF68-053F80D911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2895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621F3-5B24-469A-9DDE-831A5A7D4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71428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99256-D5BA-4712-9157-8B10D8ADFF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93261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B9132-1928-4F08-8FF1-EA43AF604E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3841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A2B11B6-896D-4D5A-8F65-1FEAE273B81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2732088" y="188640"/>
            <a:ext cx="4464050" cy="419100"/>
          </a:xfrm>
          <a:prstGeom prst="rect">
            <a:avLst/>
          </a:prstGeom>
        </p:spPr>
        <p:txBody>
          <a:bodyPr anchor="b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ar-JO" sz="2000" b="0" kern="1200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National Erasmus+ Office - Jordan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 userDrawn="1"/>
        </p:nvCxnSpPr>
        <p:spPr bwMode="auto">
          <a:xfrm>
            <a:off x="465138" y="695325"/>
            <a:ext cx="84248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21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188640"/>
            <a:ext cx="2135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tempus2.MOHEGOV\Pictures\Saved Pictures\NEO 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1279"/>
            <a:ext cx="1374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3"/>
          <p:cNvCxnSpPr>
            <a:cxnSpLocks noChangeShapeType="1"/>
          </p:cNvCxnSpPr>
          <p:nvPr userDrawn="1"/>
        </p:nvCxnSpPr>
        <p:spPr bwMode="auto">
          <a:xfrm>
            <a:off x="398463" y="836712"/>
            <a:ext cx="8424862" cy="0"/>
          </a:xfrm>
          <a:prstGeom prst="line">
            <a:avLst/>
          </a:prstGeom>
          <a:ln/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contracts_grants/info_contracts/inforeuro/index_en.cfm" TargetMode="External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tools/distance_en.ht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erasmus-plus/beneficiaries-space_en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846" y="1857375"/>
            <a:ext cx="8721969" cy="47625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2500" b="1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Erasmus+ Capacity </a:t>
            </a:r>
            <a:r>
              <a:rPr lang="en-GB" sz="25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projects</a:t>
            </a:r>
          </a:p>
          <a:p>
            <a:pPr marL="0" indent="0" algn="ctr">
              <a:buFontTx/>
              <a:buNone/>
              <a:defRPr/>
            </a:pPr>
            <a:r>
              <a:rPr lang="en-GB" sz="25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field of Higher Education</a:t>
            </a:r>
          </a:p>
          <a:p>
            <a:pPr marL="0" indent="0" algn="ctr">
              <a:buFontTx/>
              <a:buNone/>
              <a:defRPr/>
            </a:pPr>
            <a:r>
              <a:rPr lang="fr-BE" sz="20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</a:t>
            </a:r>
            <a:r>
              <a:rPr lang="fr-BE" sz="2000" b="1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fr-BE" sz="20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en-GB" sz="2500" b="1" i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sz="2800" b="1" i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MANAGEMENT OF THE GRANT</a:t>
            </a:r>
            <a:endParaRPr lang="en-GB" sz="2800" b="1" i="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GB" sz="21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GB" sz="21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GB" sz="21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r>
              <a:rPr lang="en-GB" sz="21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Grant Holders' Meeting</a:t>
            </a:r>
            <a:endParaRPr lang="en-GB" sz="21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				</a:t>
            </a:r>
            <a:r>
              <a:rPr lang="en-GB" sz="21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Brussels, 28-29 January 2019</a:t>
            </a:r>
          </a:p>
          <a:p>
            <a:pPr algn="ctr">
              <a:defRPr/>
            </a:pPr>
            <a:endParaRPr lang="en-GB" sz="25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r">
              <a:buFontTx/>
              <a:buNone/>
              <a:defRPr/>
            </a:pPr>
            <a:r>
              <a:rPr lang="en-GB" sz="2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</a:t>
            </a:r>
          </a:p>
          <a:p>
            <a:pPr marL="457200" lvl="1" indent="0" algn="r">
              <a:buFontTx/>
              <a:buNone/>
              <a:defRPr/>
            </a:pPr>
            <a:endParaRPr lang="en-GB" sz="25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FontTx/>
              <a:buNone/>
              <a:defRPr/>
            </a:pP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5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4248471"/>
          </a:xfrm>
        </p:spPr>
        <p:txBody>
          <a:bodyPr/>
          <a:lstStyle/>
          <a:p>
            <a:pPr marL="542925" lvl="1" indent="-457200"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GB" b="0" dirty="0" smtClean="0">
                <a:latin typeface="+mj-lt"/>
              </a:rPr>
              <a:t>Organisations that </a:t>
            </a:r>
            <a:r>
              <a:rPr lang="en-US" b="0" dirty="0" smtClean="0">
                <a:latin typeface="+mj-lt"/>
              </a:rPr>
              <a:t>have a legal or capital link with a beneficiary and that </a:t>
            </a:r>
            <a:r>
              <a:rPr lang="en-GB" b="0" dirty="0" smtClean="0">
                <a:latin typeface="+mj-lt"/>
              </a:rPr>
              <a:t>contribute to the achievement of project objectives and activities under the responsibility of the beneficiary concerned.</a:t>
            </a:r>
            <a:endParaRPr lang="en-GB" b="0" dirty="0" smtClean="0">
              <a:latin typeface="+mj-lt"/>
              <a:ea typeface="+mn-ea"/>
              <a:cs typeface="+mn-cs"/>
            </a:endParaRPr>
          </a:p>
          <a:p>
            <a:pPr marL="542925" lvl="1" indent="-457200"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GB" b="0" dirty="0" smtClean="0">
                <a:latin typeface="+mj-lt"/>
                <a:ea typeface="+mn-ea"/>
                <a:cs typeface="+mn-cs"/>
              </a:rPr>
              <a:t>Must be identified in the Grant Agreement 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in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order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to have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their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costs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reported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under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the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project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budget</a:t>
            </a:r>
            <a:endParaRPr lang="en-GB" b="0" dirty="0" smtClean="0">
              <a:latin typeface="+mj-lt"/>
              <a:ea typeface="+mn-ea"/>
              <a:cs typeface="+mn-cs"/>
            </a:endParaRPr>
          </a:p>
          <a:p>
            <a:pPr marL="457200" lvl="1" indent="0">
              <a:buNone/>
            </a:pPr>
            <a:endParaRPr lang="fr-BE" sz="1600" b="0" dirty="0">
              <a:latin typeface="+mj-lt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</a:p>
          <a:p>
            <a:pPr marL="457200" lvl="1" indent="0" algn="just">
              <a:buNone/>
            </a:pPr>
            <a:r>
              <a:rPr lang="fr-BE" sz="1600" i="1" dirty="0" err="1" smtClean="0">
                <a:latin typeface="+mj-lt"/>
                <a:ea typeface="+mn-ea"/>
                <a:cs typeface="+mn-cs"/>
              </a:rPr>
              <a:t>Example</a:t>
            </a:r>
            <a:r>
              <a:rPr lang="fr-BE" sz="1600" i="1" dirty="0" smtClean="0">
                <a:latin typeface="+mj-lt"/>
                <a:ea typeface="+mn-ea"/>
                <a:cs typeface="+mn-cs"/>
              </a:rPr>
              <a:t>: 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	Organisation X,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with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headquarters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in Madrid,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is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part of a network of 20 institutions. Staff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members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from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one of the network institutions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may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work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for the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project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and claim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eligible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costs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as long as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this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institution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is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included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as an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affiliated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entity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in the G.A.  </a:t>
            </a:r>
            <a:endParaRPr lang="en-GB" sz="1600" b="0" i="1" dirty="0">
              <a:latin typeface="+mj-lt"/>
              <a:ea typeface="+mn-ea"/>
              <a:cs typeface="+mn-cs"/>
            </a:endParaRPr>
          </a:p>
          <a:p>
            <a:endParaRPr lang="en-GB" sz="2000" i="0" dirty="0"/>
          </a:p>
          <a:p>
            <a:r>
              <a:rPr lang="en-GB" sz="2000" i="0" dirty="0"/>
              <a:t>	</a:t>
            </a:r>
          </a:p>
          <a:p>
            <a:pPr marL="0" indent="0">
              <a:buNone/>
            </a:pPr>
            <a:endParaRPr lang="fr-BE" sz="2000" b="1" i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835720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Affiliated Entities of a Beneficiary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1600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spcBef>
                <a:spcPct val="0"/>
              </a:spcBef>
              <a:buNone/>
            </a:pP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2) Actual costs</a:t>
            </a:r>
          </a:p>
          <a:p>
            <a:pPr lvl="1"/>
            <a:endParaRPr lang="en-GB" sz="1800" i="1" dirty="0" smtClean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Definition</a:t>
            </a:r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2300" i="1" dirty="0" smtClean="0"/>
              <a:t>VAT</a:t>
            </a:r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Exchange </a:t>
            </a:r>
            <a:r>
              <a:rPr lang="en-GB" sz="2300" i="1" dirty="0"/>
              <a:t>rate</a:t>
            </a:r>
            <a:endParaRPr lang="en-GB" sz="2300" dirty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Tendering procedure</a:t>
            </a:r>
            <a:endParaRPr lang="en-GB" sz="2300" dirty="0" smtClean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Equipment</a:t>
            </a:r>
            <a:endParaRPr lang="en-GB" sz="2300" dirty="0" smtClean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Subcontracting</a:t>
            </a:r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Exceptional (travel) costs </a:t>
            </a:r>
          </a:p>
          <a:p>
            <a:pPr marL="698500" lvl="1" indent="0">
              <a:buClr>
                <a:srgbClr val="0F5494"/>
              </a:buClr>
              <a:buNone/>
            </a:pPr>
            <a:r>
              <a:rPr lang="en-GB" sz="1800" i="1" dirty="0" smtClean="0"/>
              <a:t>    (described under the "unit costs" section)</a:t>
            </a:r>
            <a:endParaRPr lang="en-GB" sz="18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168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altLang="en-US" sz="2300" dirty="0" smtClean="0">
                <a:solidFill>
                  <a:srgbClr val="FF0000"/>
                </a:solidFill>
              </a:rPr>
              <a:t> </a:t>
            </a: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Actual costs -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04" y="3717032"/>
            <a:ext cx="8229600" cy="3096343"/>
          </a:xfrm>
        </p:spPr>
        <p:txBody>
          <a:bodyPr/>
          <a:lstStyle/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r>
              <a:rPr lang="en-GB" sz="2000" b="1" i="0" dirty="0" smtClean="0">
                <a:solidFill>
                  <a:srgbClr val="FF0000"/>
                </a:solidFill>
              </a:rPr>
              <a:t>Example:</a:t>
            </a:r>
          </a:p>
          <a:p>
            <a:pPr marL="0" indent="0" algn="ctr">
              <a:buNone/>
            </a:pPr>
            <a:endParaRPr lang="en-GB" sz="900" b="1" i="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2000" i="0" dirty="0" smtClean="0"/>
              <a:t>Reported cost (laptops) of 1.500 EUR </a:t>
            </a:r>
          </a:p>
          <a:p>
            <a:pPr marL="0" indent="0" algn="ctr">
              <a:buNone/>
            </a:pPr>
            <a:r>
              <a:rPr lang="en-GB" sz="2000" i="0" dirty="0" smtClean="0"/>
              <a:t>=</a:t>
            </a:r>
          </a:p>
          <a:p>
            <a:pPr marL="0" indent="0" algn="ctr">
              <a:buNone/>
            </a:pPr>
            <a:r>
              <a:rPr lang="en-GB" sz="2000" i="0" dirty="0" smtClean="0"/>
              <a:t>Supporting documents to the value of 1.500 EUR </a:t>
            </a:r>
          </a:p>
          <a:p>
            <a:pPr marL="0" indent="0" algn="ctr">
              <a:buNone/>
            </a:pPr>
            <a:r>
              <a:rPr lang="en-GB" sz="2000" b="1" i="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15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10" name="Frame 9"/>
          <p:cNvSpPr/>
          <p:nvPr/>
        </p:nvSpPr>
        <p:spPr bwMode="auto">
          <a:xfrm>
            <a:off x="2555776" y="2276872"/>
            <a:ext cx="4824536" cy="792088"/>
          </a:xfrm>
          <a:prstGeom prst="fra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 bwMode="auto">
          <a:xfrm>
            <a:off x="323528" y="2132856"/>
            <a:ext cx="8568952" cy="129614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000" b="1" i="1" dirty="0">
                <a:solidFill>
                  <a:srgbClr val="0F5494"/>
                </a:solidFill>
                <a:latin typeface="Verdana" pitchFamily="34" charset="0"/>
              </a:rPr>
              <a:t>Expenses actually incurred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  <a:p>
            <a:pPr marL="3175" algn="ctr"/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(Documented and justified with corresponding level of </a:t>
            </a:r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cost)</a:t>
            </a:r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1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22851"/>
            <a:ext cx="8229600" cy="936625"/>
          </a:xfrm>
        </p:spPr>
        <p:txBody>
          <a:bodyPr/>
          <a:lstStyle/>
          <a:p>
            <a:pPr algn="ctr"/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VAT</a:t>
            </a:r>
            <a:b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(Art. II.19.4 GA)</a:t>
            </a:r>
            <a:endParaRPr lang="en-GB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369" y="4869160"/>
            <a:ext cx="9077108" cy="2232248"/>
          </a:xfrm>
        </p:spPr>
        <p:txBody>
          <a:bodyPr/>
          <a:lstStyle/>
          <a:p>
            <a:pPr marL="0" indent="0">
              <a:buNone/>
            </a:pPr>
            <a:endParaRPr lang="fr-BE" sz="1800" dirty="0"/>
          </a:p>
          <a:p>
            <a:pPr marL="180975" indent="-180975" algn="ctr"/>
            <a:r>
              <a:rPr lang="fr-BE" sz="1800" dirty="0" smtClean="0"/>
              <a:t>Check </a:t>
            </a:r>
            <a:r>
              <a:rPr lang="fr-BE" sz="1800" dirty="0" err="1"/>
              <a:t>with</a:t>
            </a:r>
            <a:r>
              <a:rPr lang="fr-BE" sz="1800" dirty="0"/>
              <a:t> </a:t>
            </a:r>
            <a:r>
              <a:rPr lang="fr-BE" sz="1800" dirty="0" smtClean="0"/>
              <a:t>NEO/EU </a:t>
            </a:r>
            <a:r>
              <a:rPr lang="fr-BE" sz="1800" dirty="0" err="1"/>
              <a:t>Delegation</a:t>
            </a:r>
            <a:r>
              <a:rPr lang="fr-BE" sz="1800" dirty="0"/>
              <a:t> </a:t>
            </a:r>
            <a:endParaRPr lang="fr-BE" sz="1800" dirty="0" smtClean="0"/>
          </a:p>
          <a:p>
            <a:pPr marL="180975" indent="-180975" algn="ctr"/>
            <a:r>
              <a:rPr lang="fr-BE" sz="1800" dirty="0" smtClean="0"/>
              <a:t>if an </a:t>
            </a:r>
            <a:r>
              <a:rPr lang="x-none" sz="1800" u="sng" smtClean="0"/>
              <a:t>agreement</a:t>
            </a:r>
            <a:r>
              <a:rPr lang="x-none" sz="1800" smtClean="0"/>
              <a:t> </a:t>
            </a:r>
            <a:r>
              <a:rPr lang="fr-BE" sz="1800" dirty="0" err="1" smtClean="0"/>
              <a:t>exists</a:t>
            </a:r>
            <a:r>
              <a:rPr lang="fr-BE" sz="1800" dirty="0" smtClean="0"/>
              <a:t> </a:t>
            </a:r>
            <a:r>
              <a:rPr lang="x-none" sz="1800" smtClean="0"/>
              <a:t>between EU</a:t>
            </a:r>
            <a:r>
              <a:rPr lang="fr-BE" sz="1800" dirty="0" smtClean="0"/>
              <a:t> and </a:t>
            </a:r>
            <a:r>
              <a:rPr lang="en-GB" sz="1800" dirty="0" smtClean="0"/>
              <a:t>P</a:t>
            </a:r>
            <a:r>
              <a:rPr lang="x-none" sz="1800"/>
              <a:t>artner </a:t>
            </a:r>
            <a:r>
              <a:rPr lang="en-GB" sz="1800" dirty="0"/>
              <a:t>C</a:t>
            </a:r>
            <a:r>
              <a:rPr lang="x-none" sz="1800" smtClean="0"/>
              <a:t>ountry</a:t>
            </a:r>
            <a:endParaRPr lang="fr-BE" dirty="0" smtClean="0"/>
          </a:p>
          <a:p>
            <a:pPr marL="180975" indent="-180975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6228184" y="30689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380584" y="32213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724128" y="32213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03253"/>
            <a:ext cx="9062739" cy="2416046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BE" sz="1800" b="1" dirty="0" smtClean="0"/>
          </a:p>
          <a:p>
            <a:pPr marL="0" indent="0" algn="ctr">
              <a:buNone/>
            </a:pPr>
            <a:r>
              <a:rPr lang="fr-BE" sz="1900" b="1" u="sng" dirty="0" err="1" smtClean="0"/>
              <a:t>Ine</a:t>
            </a:r>
            <a:r>
              <a:rPr lang="x-none" sz="1900" b="1" u="sng"/>
              <a:t>ligible</a:t>
            </a:r>
            <a:endParaRPr lang="fr-BE" sz="1900" b="1" u="sng" dirty="0"/>
          </a:p>
          <a:p>
            <a:pPr marL="0" indent="0" algn="ctr">
              <a:buNone/>
            </a:pPr>
            <a:endParaRPr lang="en-GB" sz="1800" dirty="0">
              <a:ln w="3175">
                <a:solidFill>
                  <a:schemeClr val="tx1"/>
                </a:solidFill>
              </a:ln>
            </a:endParaRPr>
          </a:p>
          <a:p>
            <a:pPr marL="0" indent="0" algn="ctr">
              <a:buNone/>
            </a:pPr>
            <a:r>
              <a:rPr lang="fr-BE" sz="2000" b="1" dirty="0" err="1" smtClean="0">
                <a:solidFill>
                  <a:srgbClr val="C00000"/>
                </a:solidFill>
              </a:rPr>
              <a:t>Unless</a:t>
            </a:r>
            <a:endParaRPr lang="fr-BE" sz="2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BE" sz="1800" b="1" dirty="0" smtClean="0">
              <a:solidFill>
                <a:srgbClr val="C00000"/>
              </a:solidFill>
            </a:endParaRPr>
          </a:p>
          <a:p>
            <a:pPr algn="ctr"/>
            <a:r>
              <a:rPr lang="fr-BE" sz="1800" u="sng" dirty="0" smtClean="0"/>
              <a:t>o</a:t>
            </a:r>
            <a:r>
              <a:rPr lang="x-none" sz="1800" u="sng" smtClean="0"/>
              <a:t>fficial </a:t>
            </a:r>
            <a:r>
              <a:rPr lang="x-none" sz="1800" u="sng"/>
              <a:t>document</a:t>
            </a:r>
            <a:r>
              <a:rPr lang="x-none" sz="1800"/>
              <a:t> from </a:t>
            </a:r>
            <a:r>
              <a:rPr lang="x-none" sz="1800" b="1" smtClean="0"/>
              <a:t>competent </a:t>
            </a:r>
            <a:r>
              <a:rPr lang="x-none" sz="1800" b="1"/>
              <a:t>authorities</a:t>
            </a:r>
            <a:r>
              <a:rPr lang="x-none" sz="1800"/>
              <a:t> proving that the corresponding costs </a:t>
            </a:r>
            <a:r>
              <a:rPr lang="x-none" sz="1800" u="sng"/>
              <a:t>cannot be </a:t>
            </a:r>
            <a:r>
              <a:rPr lang="x-none" sz="1800" u="sng" smtClean="0"/>
              <a:t>recovered</a:t>
            </a:r>
            <a:endParaRPr lang="fr-BE" sz="1800" dirty="0"/>
          </a:p>
          <a:p>
            <a:pPr marL="0" indent="0" algn="ctr">
              <a:buNone/>
            </a:pPr>
            <a:endParaRPr lang="fr-BE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9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36" y="1056365"/>
            <a:ext cx="8229600" cy="720998"/>
          </a:xfrm>
        </p:spPr>
        <p:txBody>
          <a:bodyPr/>
          <a:lstStyle/>
          <a:p>
            <a:pPr algn="ctr"/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Exchange rate (Art. I.10.2 GA)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924" y="1556792"/>
            <a:ext cx="8363272" cy="4600119"/>
          </a:xfrm>
        </p:spPr>
        <p:txBody>
          <a:bodyPr/>
          <a:lstStyle/>
          <a:p>
            <a:pPr marL="0" indent="0" algn="just">
              <a:buNone/>
            </a:pPr>
            <a:r>
              <a:rPr lang="en-GB" sz="600" dirty="0" smtClean="0"/>
              <a:t>2</a:t>
            </a:r>
            <a:endParaRPr lang="en-GB" sz="600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en-GB" sz="1600" b="1" dirty="0" smtClean="0">
                <a:solidFill>
                  <a:srgbClr val="002060"/>
                </a:solidFill>
              </a:rPr>
              <a:t>Which </a:t>
            </a:r>
            <a:r>
              <a:rPr lang="en-GB" sz="1600" b="1" dirty="0">
                <a:solidFill>
                  <a:srgbClr val="002060"/>
                </a:solidFill>
              </a:rPr>
              <a:t>exchange rate should be applied? 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GB" sz="1600" b="1" dirty="0" smtClean="0">
              <a:solidFill>
                <a:srgbClr val="002060"/>
              </a:solidFill>
            </a:endParaRPr>
          </a:p>
          <a:p>
            <a:pPr marL="808038" indent="-808038" algn="just">
              <a:buNone/>
            </a:pPr>
            <a:endParaRPr lang="en-GB" sz="1400" i="0" u="sng" dirty="0" smtClean="0">
              <a:solidFill>
                <a:srgbClr val="336699"/>
              </a:solidFill>
            </a:endParaRPr>
          </a:p>
          <a:p>
            <a:pPr marL="0" indent="0" algn="just">
              <a:buNone/>
            </a:pPr>
            <a:endParaRPr lang="en-GB" sz="1400" i="0" u="sng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sz="1400" i="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r>
              <a:rPr lang="en-GB" sz="1400" i="0" dirty="0" smtClean="0">
                <a:solidFill>
                  <a:srgbClr val="336699"/>
                </a:solidFill>
                <a:ea typeface="Dotum" pitchFamily="34" charset="-127"/>
              </a:rPr>
              <a:t>Rate to </a:t>
            </a:r>
            <a:r>
              <a:rPr lang="en-GB" sz="1400" i="0" dirty="0">
                <a:solidFill>
                  <a:srgbClr val="336699"/>
                </a:solidFill>
                <a:ea typeface="Dotum" pitchFamily="34" charset="-127"/>
              </a:rPr>
              <a:t>apply</a:t>
            </a:r>
            <a:r>
              <a:rPr lang="en-GB" sz="1400" i="0" dirty="0" smtClean="0">
                <a:solidFill>
                  <a:srgbClr val="336699"/>
                </a:solidFill>
                <a:ea typeface="Dotum" pitchFamily="34" charset="-127"/>
              </a:rPr>
              <a:t>: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rgbClr val="336699"/>
                </a:solidFill>
                <a:ea typeface="Dotum" pitchFamily="34" charset="-127"/>
                <a:hlinkClick r:id="rId3"/>
              </a:rPr>
              <a:t>http</a:t>
            </a:r>
            <a:r>
              <a:rPr lang="en-GB" sz="1400" dirty="0">
                <a:solidFill>
                  <a:srgbClr val="336699"/>
                </a:solidFill>
                <a:ea typeface="Dotum" pitchFamily="34" charset="-127"/>
                <a:hlinkClick r:id="rId3"/>
              </a:rPr>
              <a:t>://</a:t>
            </a:r>
            <a:r>
              <a:rPr lang="en-GB" sz="1400" dirty="0" smtClean="0">
                <a:solidFill>
                  <a:srgbClr val="336699"/>
                </a:solidFill>
                <a:ea typeface="Dotum" pitchFamily="34" charset="-127"/>
                <a:hlinkClick r:id="rId3"/>
              </a:rPr>
              <a:t>ec.europa.eu/budget/contracts_grants/info_contracts/inforeuro/index_en.cfm</a:t>
            </a:r>
            <a:endParaRPr lang="en-GB" sz="140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1600" b="1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EXAMPLE</a:t>
            </a:r>
            <a:endParaRPr lang="en-GB" sz="1600" b="1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en-GB" sz="1600" i="0" kern="1200" baseline="300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st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Pre-financing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23 Dec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2018 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GB" sz="1600" i="0" kern="1200" baseline="300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nd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Pre-financing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22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Aug 2019 </a:t>
            </a:r>
            <a:endParaRPr lang="en-GB" sz="1600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Invoice date: 09 January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2019     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Applicable monthly rate: December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2018</a:t>
            </a:r>
          </a:p>
          <a:p>
            <a:pPr marL="0" indent="0" algn="just">
              <a:buNone/>
            </a:pPr>
            <a:endParaRPr lang="en-GB" sz="1600" b="1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sz="1600" b="1" dirty="0" smtClean="0">
                <a:solidFill>
                  <a:srgbClr val="336699"/>
                </a:solidFill>
              </a:rPr>
              <a:t>All transactions must </a:t>
            </a:r>
            <a:r>
              <a:rPr lang="en-GB" sz="1600" b="1" dirty="0">
                <a:solidFill>
                  <a:srgbClr val="336699"/>
                </a:solidFill>
              </a:rPr>
              <a:t>be </a:t>
            </a:r>
            <a:r>
              <a:rPr lang="en-GB" sz="1600" b="1" dirty="0" smtClean="0">
                <a:solidFill>
                  <a:srgbClr val="336699"/>
                </a:solidFill>
              </a:rPr>
              <a:t>declared in EUR </a:t>
            </a:r>
            <a:r>
              <a:rPr lang="en-GB" sz="1600" b="1" dirty="0">
                <a:solidFill>
                  <a:srgbClr val="336699"/>
                </a:solidFill>
              </a:rPr>
              <a:t>in the </a:t>
            </a:r>
            <a:r>
              <a:rPr lang="en-GB" sz="1600" b="1" dirty="0" smtClean="0">
                <a:solidFill>
                  <a:srgbClr val="336699"/>
                </a:solidFill>
              </a:rPr>
              <a:t>Final Report </a:t>
            </a:r>
            <a:endParaRPr lang="en-GB" sz="1600" b="1" dirty="0">
              <a:solidFill>
                <a:srgbClr val="336699"/>
              </a:solidFill>
            </a:endParaRPr>
          </a:p>
          <a:p>
            <a:pPr marL="0" indent="0" algn="just">
              <a:buNone/>
            </a:pPr>
            <a:endParaRPr lang="en-GB" sz="1600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88900" indent="-88900"/>
            <a:endParaRPr lang="en-GB" sz="1500" b="1" i="0" dirty="0">
              <a:solidFill>
                <a:srgbClr val="FF0000"/>
              </a:solidFill>
            </a:endParaRPr>
          </a:p>
          <a:p>
            <a:endParaRPr lang="en-GB" sz="1600" dirty="0"/>
          </a:p>
        </p:txBody>
      </p:sp>
      <p:sp>
        <p:nvSpPr>
          <p:cNvPr id="2" name="Right Arrow 1"/>
          <p:cNvSpPr/>
          <p:nvPr/>
        </p:nvSpPr>
        <p:spPr bwMode="auto">
          <a:xfrm flipV="1">
            <a:off x="3131840" y="2564904"/>
            <a:ext cx="978408" cy="43204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47864" y="5661248"/>
            <a:ext cx="1656184" cy="936104"/>
          </a:xfrm>
          <a:prstGeom prst="rightArrow">
            <a:avLst>
              <a:gd name="adj1" fmla="val 50000"/>
              <a:gd name="adj2" fmla="val 4321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6012160" y="5229200"/>
            <a:ext cx="936104" cy="864096"/>
          </a:xfrm>
          <a:prstGeom prst="rightArrow">
            <a:avLst>
              <a:gd name="adj1" fmla="val 52939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987824" y="5445224"/>
            <a:ext cx="1122424" cy="64807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773019">
            <a:off x="5148064" y="5445224"/>
            <a:ext cx="1728192" cy="79208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987824" y="2780928"/>
            <a:ext cx="216024" cy="36004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549036" y="3086962"/>
            <a:ext cx="1368152" cy="25202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347864" y="57692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14" name="Picture 5" descr="j022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05379">
            <a:off x="7455966" y="442575"/>
            <a:ext cx="11874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j02220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78242">
            <a:off x="126893" y="1315861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j0222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65">
            <a:off x="402831" y="153360"/>
            <a:ext cx="1187450" cy="1296987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j02220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95849">
            <a:off x="-43617" y="374204"/>
            <a:ext cx="971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 Diagonal Corner Rectangle 18"/>
          <p:cNvSpPr/>
          <p:nvPr/>
        </p:nvSpPr>
        <p:spPr bwMode="auto">
          <a:xfrm>
            <a:off x="366142" y="2240868"/>
            <a:ext cx="8568952" cy="1908212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ct val="20000"/>
              </a:spcBef>
              <a:buClr>
                <a:srgbClr val="FFFFFF"/>
              </a:buClr>
            </a:pPr>
            <a:r>
              <a:rPr lang="en-GB" sz="1400" b="1" kern="0" dirty="0">
                <a:solidFill>
                  <a:srgbClr val="0F5494"/>
                </a:solidFill>
              </a:rPr>
              <a:t>1) From start of eligibility period until receipt of second pre-financing</a:t>
            </a:r>
            <a:r>
              <a:rPr lang="en-GB" sz="1400" kern="0" dirty="0">
                <a:solidFill>
                  <a:srgbClr val="0F5494"/>
                </a:solidFill>
              </a:rPr>
              <a:t>:</a:t>
            </a:r>
            <a:r>
              <a:rPr lang="en-GB" sz="1400" kern="0" dirty="0">
                <a:solidFill>
                  <a:srgbClr val="336699"/>
                </a:solidFill>
              </a:rPr>
              <a:t> </a:t>
            </a:r>
          </a:p>
          <a:p>
            <a:pPr marL="808038" lvl="0" algn="just">
              <a:spcBef>
                <a:spcPct val="20000"/>
              </a:spcBef>
              <a:buClr>
                <a:srgbClr val="FFFFFF"/>
              </a:buClr>
            </a:pPr>
            <a:r>
              <a:rPr lang="en-GB" sz="1400" b="1" u="sng" kern="0" dirty="0">
                <a:solidFill>
                  <a:srgbClr val="BBE0E3">
                    <a:lumMod val="50000"/>
                  </a:srgbClr>
                </a:solidFill>
              </a:rPr>
              <a:t>monthly rate of  reception of FIRST PRE-FINANCING</a:t>
            </a:r>
          </a:p>
          <a:p>
            <a:pPr marL="808038" lvl="0" algn="just">
              <a:spcBef>
                <a:spcPct val="20000"/>
              </a:spcBef>
              <a:buClr>
                <a:srgbClr val="FFFFFF"/>
              </a:buClr>
            </a:pPr>
            <a:endParaRPr lang="en-GB" sz="1400" kern="0" dirty="0">
              <a:solidFill>
                <a:srgbClr val="A50021"/>
              </a:solidFill>
            </a:endParaRPr>
          </a:p>
          <a:p>
            <a:pPr marL="808038" lvl="0" indent="-808038" algn="just">
              <a:spcBef>
                <a:spcPct val="20000"/>
              </a:spcBef>
              <a:buClr>
                <a:srgbClr val="FFFFFF"/>
              </a:buClr>
            </a:pPr>
            <a:r>
              <a:rPr lang="en-GB" sz="1400" b="1" kern="0" dirty="0">
                <a:solidFill>
                  <a:srgbClr val="0F5494"/>
                </a:solidFill>
              </a:rPr>
              <a:t>2</a:t>
            </a:r>
            <a:r>
              <a:rPr lang="en-GB" sz="1400" kern="0" dirty="0">
                <a:solidFill>
                  <a:srgbClr val="0F5494"/>
                </a:solidFill>
              </a:rPr>
              <a:t>) </a:t>
            </a:r>
            <a:r>
              <a:rPr lang="en-GB" sz="1400" b="1" kern="0" dirty="0">
                <a:solidFill>
                  <a:srgbClr val="0F5494"/>
                </a:solidFill>
              </a:rPr>
              <a:t>From date of receipt of second pre-financing until end of eligibility period</a:t>
            </a:r>
            <a:r>
              <a:rPr lang="en-GB" sz="1400" kern="0" dirty="0">
                <a:solidFill>
                  <a:srgbClr val="0F5494"/>
                </a:solidFill>
              </a:rPr>
              <a:t>: </a:t>
            </a:r>
            <a:r>
              <a:rPr lang="en-GB" sz="1400" b="1" u="sng" kern="0" dirty="0">
                <a:solidFill>
                  <a:srgbClr val="BBE0E3">
                    <a:lumMod val="50000"/>
                  </a:srgbClr>
                </a:solidFill>
              </a:rPr>
              <a:t>monthly rate of  reception of SECOND PRE-FINANCING</a:t>
            </a:r>
          </a:p>
        </p:txBody>
      </p:sp>
    </p:spTree>
    <p:extLst>
      <p:ext uri="{BB962C8B-B14F-4D97-AF65-F5344CB8AC3E}">
        <p14:creationId xmlns:p14="http://schemas.microsoft.com/office/powerpoint/2010/main" xmlns="" val="23615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57" y="1196752"/>
            <a:ext cx="8229600" cy="792089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Procurement of goods/services</a:t>
            </a:r>
            <a:endParaRPr lang="en-US" altLang="en-US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15</a:t>
            </a:fld>
            <a:endParaRPr lang="en-GB" alt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7456131"/>
              </p:ext>
            </p:extLst>
          </p:nvPr>
        </p:nvGraphicFramePr>
        <p:xfrm>
          <a:off x="386091" y="2132856"/>
          <a:ext cx="8435280" cy="172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9820" y="5229238"/>
            <a:ext cx="1378284" cy="114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5953821"/>
              </p:ext>
            </p:extLst>
          </p:nvPr>
        </p:nvGraphicFramePr>
        <p:xfrm>
          <a:off x="373872" y="3068960"/>
          <a:ext cx="8435280" cy="122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7122616"/>
              </p:ext>
            </p:extLst>
          </p:nvPr>
        </p:nvGraphicFramePr>
        <p:xfrm>
          <a:off x="373872" y="4221088"/>
          <a:ext cx="8435280" cy="92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5312477"/>
            <a:ext cx="1745940" cy="982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89"/>
          <a:stretch/>
        </p:blipFill>
        <p:spPr>
          <a:xfrm>
            <a:off x="755576" y="5087122"/>
            <a:ext cx="2402101" cy="155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7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Equipment</a:t>
            </a: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284984"/>
            <a:ext cx="8214084" cy="3456384"/>
          </a:xfrm>
        </p:spPr>
        <p:txBody>
          <a:bodyPr/>
          <a:lstStyle/>
          <a:p>
            <a:pPr marL="0" indent="0" algn="ctr">
              <a:buNone/>
            </a:pPr>
            <a:endParaRPr lang="en-GB" sz="2000" b="1" kern="1200" dirty="0" smtClean="0">
              <a:solidFill>
                <a:srgbClr val="2D5EC1"/>
              </a:solidFill>
              <a:latin typeface="Arial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b="1" i="0" kern="1200" dirty="0" smtClean="0">
                <a:solidFill>
                  <a:srgbClr val="2D5EC1"/>
                </a:solidFill>
              </a:rPr>
              <a:t>Total </a:t>
            </a:r>
            <a:r>
              <a:rPr lang="en-GB" sz="1700" b="1" i="0" kern="1200" dirty="0">
                <a:solidFill>
                  <a:srgbClr val="2D5EC1"/>
                </a:solidFill>
              </a:rPr>
              <a:t>purchase cost </a:t>
            </a:r>
            <a:r>
              <a:rPr lang="en-GB" sz="1700" i="0" kern="1200" dirty="0" smtClean="0">
                <a:solidFill>
                  <a:srgbClr val="2D5EC1"/>
                </a:solidFill>
              </a:rPr>
              <a:t>(no depreciation)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i="0" kern="1200" dirty="0" smtClean="0">
                <a:solidFill>
                  <a:srgbClr val="2D5EC1"/>
                </a:solidFill>
              </a:rPr>
              <a:t>Exclusively </a:t>
            </a:r>
            <a:r>
              <a:rPr lang="en-GB" sz="1700" i="0" kern="1200" dirty="0">
                <a:solidFill>
                  <a:srgbClr val="2D5EC1"/>
                </a:solidFill>
              </a:rPr>
              <a:t>for </a:t>
            </a:r>
            <a:r>
              <a:rPr lang="en-GB" sz="1700" b="1" i="0" kern="1200" dirty="0" smtClean="0">
                <a:solidFill>
                  <a:srgbClr val="FF0000"/>
                </a:solidFill>
              </a:rPr>
              <a:t>Partner </a:t>
            </a:r>
            <a:r>
              <a:rPr lang="en-GB" sz="1700" b="1" i="0" kern="1200" dirty="0">
                <a:solidFill>
                  <a:srgbClr val="FF0000"/>
                </a:solidFill>
              </a:rPr>
              <a:t>Country </a:t>
            </a:r>
            <a:r>
              <a:rPr lang="en-GB" sz="1700" b="1" i="0" kern="1200" dirty="0" smtClean="0">
                <a:solidFill>
                  <a:srgbClr val="FF0000"/>
                </a:solidFill>
              </a:rPr>
              <a:t>Higher Education Institutions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i="0" kern="1200" dirty="0" smtClean="0">
                <a:solidFill>
                  <a:srgbClr val="2D5EC1"/>
                </a:solidFill>
              </a:rPr>
              <a:t>Recorded in the </a:t>
            </a:r>
            <a:r>
              <a:rPr lang="en-GB" sz="1700" b="1" i="0" kern="1200" dirty="0" smtClean="0">
                <a:solidFill>
                  <a:srgbClr val="2D5EC1"/>
                </a:solidFill>
              </a:rPr>
              <a:t>inventory</a:t>
            </a:r>
            <a:r>
              <a:rPr lang="en-GB" sz="1700" i="0" kern="1200" dirty="0" smtClean="0">
                <a:solidFill>
                  <a:srgbClr val="2D5EC1"/>
                </a:solidFill>
              </a:rPr>
              <a:t> </a:t>
            </a:r>
            <a:r>
              <a:rPr lang="en-GB" sz="1700" i="0" kern="1200" dirty="0">
                <a:solidFill>
                  <a:srgbClr val="2D5EC1"/>
                </a:solidFill>
              </a:rPr>
              <a:t>of </a:t>
            </a:r>
            <a:r>
              <a:rPr lang="en-GB" sz="1700" i="0" kern="1200" dirty="0" smtClean="0">
                <a:solidFill>
                  <a:srgbClr val="2D5EC1"/>
                </a:solidFill>
              </a:rPr>
              <a:t>the institution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i="0" kern="1200" dirty="0" smtClean="0">
                <a:solidFill>
                  <a:srgbClr val="2D5EC1"/>
                </a:solidFill>
              </a:rPr>
              <a:t>Labelled with </a:t>
            </a:r>
            <a:r>
              <a:rPr lang="en-GB" sz="1700" b="1" i="0" kern="1200" dirty="0" smtClean="0">
                <a:solidFill>
                  <a:srgbClr val="2D5EC1"/>
                </a:solidFill>
              </a:rPr>
              <a:t>E+ stickers </a:t>
            </a:r>
            <a:r>
              <a:rPr lang="en-GB" sz="1700" i="0" kern="1200" dirty="0" smtClean="0">
                <a:solidFill>
                  <a:srgbClr val="2D5EC1"/>
                </a:solidFill>
              </a:rPr>
              <a:t>(to be printed by beneficiaries)</a:t>
            </a:r>
          </a:p>
          <a:p>
            <a:pPr marL="361950" indent="-361950" algn="just">
              <a:buClr>
                <a:schemeClr val="accent6">
                  <a:lumMod val="75000"/>
                </a:schemeClr>
              </a:buClr>
              <a:buNone/>
            </a:pPr>
            <a:r>
              <a:rPr lang="en-GB" sz="1050" i="0" kern="1200" dirty="0" smtClean="0">
                <a:solidFill>
                  <a:srgbClr val="2D5EC1"/>
                </a:solidFill>
              </a:rPr>
              <a:t>        https</a:t>
            </a:r>
            <a:r>
              <a:rPr lang="en-GB" sz="1050" i="0" kern="1200" dirty="0">
                <a:solidFill>
                  <a:srgbClr val="2D5EC1"/>
                </a:solidFill>
              </a:rPr>
              <a:t>://</a:t>
            </a:r>
            <a:r>
              <a:rPr lang="en-GB" sz="1050" i="0" kern="1200" dirty="0" smtClean="0">
                <a:solidFill>
                  <a:srgbClr val="2D5EC1"/>
                </a:solidFill>
              </a:rPr>
              <a:t>eacea.ec.europa.eu/about-eacea/visual-identity-and-logos-eacea/erasmus-visual-identity-and-logos_en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1700" i="0" kern="1200" dirty="0" err="1" smtClean="0">
                <a:solidFill>
                  <a:srgbClr val="2D5EC1"/>
                </a:solidFill>
              </a:rPr>
              <a:t>Purchased</a:t>
            </a:r>
            <a:r>
              <a:rPr lang="fr-BE" sz="1700" i="0" kern="1200" dirty="0" smtClean="0">
                <a:solidFill>
                  <a:srgbClr val="2D5EC1"/>
                </a:solidFill>
              </a:rPr>
              <a:t> and </a:t>
            </a:r>
            <a:r>
              <a:rPr lang="fr-BE" sz="1700" i="0" kern="1200" dirty="0" err="1" smtClean="0">
                <a:solidFill>
                  <a:srgbClr val="2D5EC1"/>
                </a:solidFill>
              </a:rPr>
              <a:t>installed</a:t>
            </a:r>
            <a:r>
              <a:rPr lang="fr-BE" sz="1700" i="0" kern="1200" dirty="0" smtClean="0">
                <a:solidFill>
                  <a:srgbClr val="2D5EC1"/>
                </a:solidFill>
              </a:rPr>
              <a:t> 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as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soon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 as possible</a:t>
            </a:r>
            <a:r>
              <a:rPr lang="fr-BE" sz="1700" i="0" kern="1200" dirty="0" smtClean="0">
                <a:solidFill>
                  <a:srgbClr val="2D5EC1"/>
                </a:solidFill>
              </a:rPr>
              <a:t> in </a:t>
            </a:r>
            <a:r>
              <a:rPr lang="fr-BE" sz="1700" i="0" kern="1200" dirty="0" err="1" smtClean="0">
                <a:solidFill>
                  <a:srgbClr val="2D5EC1"/>
                </a:solidFill>
              </a:rPr>
              <a:t>order</a:t>
            </a:r>
            <a:r>
              <a:rPr lang="fr-BE" sz="1700" i="0" kern="1200" dirty="0" smtClean="0">
                <a:solidFill>
                  <a:srgbClr val="2D5EC1"/>
                </a:solidFill>
              </a:rPr>
              <a:t> to </a:t>
            </a:r>
            <a:r>
              <a:rPr lang="fr-BE" sz="1700" i="0" kern="1200" dirty="0" err="1" smtClean="0">
                <a:solidFill>
                  <a:srgbClr val="2D5EC1"/>
                </a:solidFill>
              </a:rPr>
              <a:t>be</a:t>
            </a:r>
            <a:r>
              <a:rPr lang="fr-BE" sz="1700" i="0" kern="1200" dirty="0" smtClean="0">
                <a:solidFill>
                  <a:srgbClr val="2D5EC1"/>
                </a:solidFill>
              </a:rPr>
              <a:t>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used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during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 project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implementation</a:t>
            </a:r>
            <a:endParaRPr lang="en-GB" sz="1700" b="1" i="0" kern="1200" dirty="0" smtClean="0">
              <a:solidFill>
                <a:srgbClr val="2D5EC1"/>
              </a:solidFill>
            </a:endParaRPr>
          </a:p>
          <a:p>
            <a:pPr marL="0" indent="0" algn="just">
              <a:buNone/>
            </a:pPr>
            <a:endParaRPr lang="fr-BE" sz="1400" b="1" i="0" kern="1200" dirty="0" smtClean="0">
              <a:solidFill>
                <a:srgbClr val="2D5EC1"/>
              </a:solidFill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en-GB" sz="1400" i="0" dirty="0" smtClean="0"/>
              <a:t>             	Equipment </a:t>
            </a:r>
            <a:r>
              <a:rPr lang="en-GB" sz="1400" b="1" i="0" dirty="0" smtClean="0"/>
              <a:t>not foreseen </a:t>
            </a:r>
            <a:r>
              <a:rPr lang="en-GB" sz="1400" i="0" dirty="0" smtClean="0"/>
              <a:t>in the application?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smtClean="0">
                <a:solidFill>
                  <a:schemeClr val="accent2"/>
                </a:solidFill>
              </a:rPr>
              <a:t> 	       </a:t>
            </a:r>
            <a:r>
              <a:rPr lang="en-GB" sz="1400" b="1" i="0" dirty="0" smtClean="0"/>
              <a:t>Prior authorisation</a:t>
            </a:r>
            <a:r>
              <a:rPr lang="en-GB" sz="1400" i="0" dirty="0" smtClean="0"/>
              <a:t>	(Serious) </a:t>
            </a:r>
            <a:r>
              <a:rPr lang="en-GB" sz="1400" b="1" i="0" dirty="0" smtClean="0"/>
              <a:t>Delays</a:t>
            </a:r>
            <a:r>
              <a:rPr lang="en-GB" sz="1400" i="0" dirty="0" smtClean="0"/>
              <a:t> in the purchase/instalment?              </a:t>
            </a:r>
            <a:r>
              <a:rPr lang="en-GB" sz="1400" b="1" i="0" dirty="0" smtClean="0"/>
              <a:t>From the Agency !  </a:t>
            </a:r>
            <a:endParaRPr lang="en-GB" sz="1400" b="1" i="0" dirty="0"/>
          </a:p>
          <a:p>
            <a:pPr marL="0" lvl="0" indent="0">
              <a:buClr>
                <a:srgbClr val="FFFFFF"/>
              </a:buClr>
              <a:buNone/>
            </a:pPr>
            <a:endParaRPr lang="en-GB" sz="1400" i="0" dirty="0"/>
          </a:p>
          <a:p>
            <a:pPr marL="0" lvl="0" indent="0">
              <a:buClr>
                <a:srgbClr val="FFFFFF"/>
              </a:buClr>
              <a:buNone/>
            </a:pPr>
            <a:endParaRPr lang="en-GB" sz="1400" b="1" i="0" kern="1200" dirty="0" smtClean="0">
              <a:solidFill>
                <a:srgbClr val="2D5EC1"/>
              </a:solidFill>
            </a:endParaRPr>
          </a:p>
          <a:p>
            <a:pPr algn="just">
              <a:buFontTx/>
              <a:buChar char="-"/>
            </a:pPr>
            <a:endParaRPr lang="en-GB" sz="1800" i="0" kern="1200" dirty="0" smtClean="0">
              <a:solidFill>
                <a:srgbClr val="2D5EC1"/>
              </a:solidFill>
              <a:latin typeface="Arial" charset="0"/>
            </a:endParaRPr>
          </a:p>
          <a:p>
            <a:pPr algn="just">
              <a:buFontTx/>
              <a:buChar char="-"/>
            </a:pPr>
            <a:endParaRPr lang="en-GB" sz="2000" b="1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</a:pPr>
            <a:endParaRPr lang="en-GB" sz="2000" b="1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en-GB" sz="2000" b="1" kern="12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GB" sz="2000" b="1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5940152" y="6011274"/>
            <a:ext cx="418006" cy="383127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107504" y="1916832"/>
            <a:ext cx="8827886" cy="129614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Relevant to the objectives of the </a:t>
            </a:r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project </a:t>
            </a:r>
          </a:p>
          <a:p>
            <a:pPr marL="3175" algn="ctr"/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and </a:t>
            </a:r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foreseen in the application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39" y="5734629"/>
            <a:ext cx="1064027" cy="93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533890" cy="64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9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647" y="1196752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Subcontracting</a:t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2996952"/>
            <a:ext cx="8827886" cy="324035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Examples:</a:t>
            </a:r>
            <a:endParaRPr lang="en-GB" sz="1800" dirty="0"/>
          </a:p>
          <a:p>
            <a:pPr lvl="1"/>
            <a:r>
              <a:rPr lang="en-GB" sz="1800" b="0" dirty="0" smtClean="0"/>
              <a:t>Evaluation activities/auditing</a:t>
            </a:r>
            <a:endParaRPr lang="en-GB" sz="1800" b="0" dirty="0"/>
          </a:p>
          <a:p>
            <a:pPr lvl="1"/>
            <a:r>
              <a:rPr lang="en-GB" sz="1800" b="0" dirty="0"/>
              <a:t>IT </a:t>
            </a:r>
            <a:r>
              <a:rPr lang="en-GB" sz="1800" b="0" dirty="0" smtClean="0"/>
              <a:t>courses, Language courses </a:t>
            </a:r>
          </a:p>
          <a:p>
            <a:pPr lvl="1"/>
            <a:r>
              <a:rPr lang="en-GB" sz="1800" b="0" dirty="0" smtClean="0"/>
              <a:t>Printing</a:t>
            </a:r>
            <a:r>
              <a:rPr lang="en-GB" sz="1800" b="0" dirty="0"/>
              <a:t>, publishing and dissemination activities</a:t>
            </a:r>
          </a:p>
          <a:p>
            <a:pPr lvl="1"/>
            <a:r>
              <a:rPr lang="en-GB" sz="1800" b="0" dirty="0"/>
              <a:t>Translation services</a:t>
            </a:r>
          </a:p>
          <a:p>
            <a:pPr lvl="1"/>
            <a:r>
              <a:rPr lang="en-GB" sz="1800" b="0" dirty="0"/>
              <a:t>Web design and maintenance</a:t>
            </a:r>
          </a:p>
          <a:p>
            <a:pPr lvl="0"/>
            <a:endParaRPr lang="en-GB" sz="800" b="1" dirty="0" smtClean="0">
              <a:solidFill>
                <a:schemeClr val="accent2"/>
              </a:solidFill>
            </a:endParaRPr>
          </a:p>
          <a:p>
            <a:pPr lvl="0"/>
            <a:endParaRPr lang="en-GB" sz="800" b="1" dirty="0">
              <a:solidFill>
                <a:schemeClr val="accent2"/>
              </a:solidFill>
            </a:endParaRPr>
          </a:p>
          <a:p>
            <a:pPr lvl="0"/>
            <a:endParaRPr lang="en-GB" sz="800" b="1" dirty="0" smtClean="0">
              <a:solidFill>
                <a:schemeClr val="accent2"/>
              </a:solidFill>
            </a:endParaRPr>
          </a:p>
          <a:p>
            <a:pPr marL="0" lvl="0" indent="0" algn="r">
              <a:buNone/>
            </a:pPr>
            <a:r>
              <a:rPr lang="en-GB" sz="1400" b="1" dirty="0" smtClean="0">
                <a:solidFill>
                  <a:schemeClr val="accent2"/>
                </a:solidFill>
              </a:rPr>
              <a:t> Not foreseen </a:t>
            </a:r>
            <a:r>
              <a:rPr lang="en-GB" sz="1400" b="1" dirty="0">
                <a:solidFill>
                  <a:schemeClr val="accent2"/>
                </a:solidFill>
              </a:rPr>
              <a:t>in the application?          </a:t>
            </a:r>
            <a:r>
              <a:rPr lang="en-GB" sz="1400" b="1" dirty="0" smtClean="0">
                <a:solidFill>
                  <a:schemeClr val="accent2"/>
                </a:solidFill>
              </a:rPr>
              <a:t> </a:t>
            </a:r>
            <a:r>
              <a:rPr lang="en-GB" sz="1400" b="1" u="sng" dirty="0" smtClean="0">
                <a:solidFill>
                  <a:schemeClr val="accent2"/>
                </a:solidFill>
              </a:rPr>
              <a:t>Prior </a:t>
            </a:r>
            <a:r>
              <a:rPr lang="en-GB" sz="1400" b="1" u="sng" dirty="0">
                <a:solidFill>
                  <a:schemeClr val="accent2"/>
                </a:solidFill>
              </a:rPr>
              <a:t>authorisation from </a:t>
            </a:r>
            <a:r>
              <a:rPr lang="en-GB" sz="1400" b="1" u="sng" dirty="0" smtClean="0">
                <a:solidFill>
                  <a:schemeClr val="accent2"/>
                </a:solidFill>
              </a:rPr>
              <a:t>Agency</a:t>
            </a:r>
            <a:endParaRPr lang="en-GB" sz="1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            Tasks that cannot be performed by Beneficiaries </a:t>
            </a:r>
            <a:r>
              <a:rPr lang="en-GB" sz="1600" b="1" dirty="0">
                <a:solidFill>
                  <a:srgbClr val="FF0000"/>
                </a:solidFill>
              </a:rPr>
              <a:t> </a:t>
            </a:r>
            <a:r>
              <a:rPr lang="en-GB" sz="1600" b="1" dirty="0" smtClean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NO project-management related tasks</a:t>
            </a:r>
          </a:p>
          <a:p>
            <a:endParaRPr lang="en-GB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17</a:t>
            </a:fld>
            <a:endParaRPr lang="en-GB" altLang="en-US" dirty="0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107504" y="1700808"/>
            <a:ext cx="8827886" cy="1080120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GB" sz="2000" i="1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endParaRPr lang="en-GB" sz="2000" i="1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Implementation </a:t>
            </a:r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of specific tasks, by third party, to which a contract is awarded by one/several beneficiaries</a:t>
            </a:r>
          </a:p>
          <a:p>
            <a:pPr marL="0" indent="0" algn="ctr">
              <a:buNone/>
            </a:pPr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68933"/>
            <a:ext cx="4206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37235"/>
            <a:ext cx="1647378" cy="10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48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5486400" cy="566738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fld id="{E02D3809-15FD-45C1-8290-613EA6032538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759930031"/>
              </p:ext>
            </p:extLst>
          </p:nvPr>
        </p:nvGraphicFramePr>
        <p:xfrm>
          <a:off x="683568" y="1713437"/>
          <a:ext cx="7379919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 rot="5400000" flipV="1">
            <a:off x="6805439" y="3139778"/>
            <a:ext cx="3454003" cy="576064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  <a:effectLst>
            <a:glow rad="101600">
              <a:srgbClr val="4F81BD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2D5E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 charset="0"/>
              </a:rPr>
              <a:t>To keep with project accounts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D5EC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3" y="5613707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/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467544" y="5314932"/>
            <a:ext cx="7920880" cy="113840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600" b="1" i="1" dirty="0" smtClean="0">
                <a:solidFill>
                  <a:srgbClr val="C00000"/>
                </a:solidFill>
              </a:rPr>
              <a:t>To </a:t>
            </a:r>
            <a:r>
              <a:rPr lang="en-GB" sz="1600" b="1" i="1" dirty="0">
                <a:solidFill>
                  <a:srgbClr val="C00000"/>
                </a:solidFill>
              </a:rPr>
              <a:t>send with Final Financial statement</a:t>
            </a:r>
            <a:r>
              <a:rPr lang="en-GB" sz="1600" i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GB" sz="1050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500" dirty="0" smtClean="0">
                <a:solidFill>
                  <a:srgbClr val="0F5494"/>
                </a:solidFill>
              </a:rPr>
              <a:t>&gt;EUR 25.000: invoices, (subcontracts for subcontracting), </a:t>
            </a:r>
            <a:r>
              <a:rPr lang="en-GB" sz="1500" dirty="0">
                <a:solidFill>
                  <a:srgbClr val="0F5494"/>
                </a:solidFill>
              </a:rPr>
              <a:t>competitive </a:t>
            </a:r>
            <a:r>
              <a:rPr lang="en-GB" sz="1500" dirty="0" smtClean="0">
                <a:solidFill>
                  <a:srgbClr val="0F5494"/>
                </a:solidFill>
              </a:rPr>
              <a:t>offers</a:t>
            </a:r>
            <a:endParaRPr lang="en-GB" sz="1500" dirty="0">
              <a:solidFill>
                <a:srgbClr val="0F5494"/>
              </a:solidFill>
            </a:endParaRPr>
          </a:p>
          <a:p>
            <a:pPr marL="3175" algn="ctr"/>
            <a:r>
              <a:rPr lang="en-GB" sz="1500" dirty="0">
                <a:solidFill>
                  <a:srgbClr val="0F5494"/>
                </a:solidFill>
              </a:rPr>
              <a:t>Any prior authorisation from the </a:t>
            </a:r>
            <a:r>
              <a:rPr lang="en-GB" sz="1500" dirty="0" smtClean="0">
                <a:solidFill>
                  <a:srgbClr val="0F5494"/>
                </a:solidFill>
              </a:rPr>
              <a:t>Agency</a:t>
            </a:r>
          </a:p>
          <a:p>
            <a:pPr marL="3175" algn="ctr"/>
            <a:endParaRPr lang="en-GB" sz="15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marL="358775" lvl="0" indent="0">
              <a:spcBef>
                <a:spcPct val="0"/>
              </a:spcBef>
              <a:buNone/>
            </a:pPr>
            <a:r>
              <a:rPr lang="en-GB" b="1" i="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3) Unit costs</a:t>
            </a:r>
          </a:p>
          <a:p>
            <a:pPr marL="0" lvl="0" indent="0">
              <a:buNone/>
            </a:pPr>
            <a:endParaRPr lang="en-GB" sz="2300" dirty="0" smtClean="0"/>
          </a:p>
          <a:p>
            <a:pPr marL="0" lvl="0" indent="0">
              <a:buNone/>
            </a:pPr>
            <a:endParaRPr lang="en-GB" sz="23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Definition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sz="23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300" i="1" smtClean="0"/>
              <a:t>Staff costs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en-GB" sz="23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Travel </a:t>
            </a:r>
            <a:r>
              <a:rPr lang="en-GB" sz="2300" i="1" dirty="0"/>
              <a:t>costs and costs of stay</a:t>
            </a:r>
            <a:endParaRPr lang="en-GB" sz="2300" dirty="0"/>
          </a:p>
          <a:p>
            <a:pPr marL="457200" lvl="1" indent="0">
              <a:buNone/>
            </a:pPr>
            <a:r>
              <a:rPr lang="en-GB" sz="23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0944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9" y="1109287"/>
            <a:ext cx="8229600" cy="648073"/>
          </a:xfrm>
        </p:spPr>
        <p:txBody>
          <a:bodyPr/>
          <a:lstStyle/>
          <a:p>
            <a:pPr algn="ctr"/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Regulatory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Framework</a:t>
            </a:r>
            <a:endParaRPr lang="en-GB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700808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fr-BE" sz="1800" b="1" dirty="0" smtClean="0"/>
              <a:t>EACEA Documents                Application           </a:t>
            </a:r>
            <a:r>
              <a:rPr lang="fr-BE" sz="1800" b="1" dirty="0" err="1" smtClean="0"/>
              <a:t>Your</a:t>
            </a:r>
            <a:r>
              <a:rPr lang="fr-BE" sz="1800" b="1" dirty="0" smtClean="0"/>
              <a:t> </a:t>
            </a:r>
            <a:r>
              <a:rPr lang="fr-BE" sz="1800" b="1" dirty="0"/>
              <a:t>documents </a:t>
            </a:r>
            <a:endParaRPr lang="fr-BE" sz="1800" b="1" dirty="0" smtClean="0"/>
          </a:p>
          <a:p>
            <a:endParaRPr lang="fr-BE" sz="2000" b="1" dirty="0" smtClean="0"/>
          </a:p>
          <a:p>
            <a:endParaRPr lang="fr-BE" sz="2000" b="1" dirty="0" smtClean="0"/>
          </a:p>
          <a:p>
            <a:endParaRPr lang="fr-BE" dirty="0" smtClean="0"/>
          </a:p>
          <a:p>
            <a:pPr lvl="2"/>
            <a:endParaRPr lang="fr-BE" sz="3000" dirty="0"/>
          </a:p>
          <a:p>
            <a:pPr marL="0" lvl="2" indent="0">
              <a:buClr>
                <a:schemeClr val="bg1"/>
              </a:buClr>
            </a:pPr>
            <a:r>
              <a:rPr lang="fr-BE" sz="1800" b="1" i="1" dirty="0">
                <a:ea typeface="+mn-ea"/>
                <a:cs typeface="+mn-cs"/>
              </a:rPr>
              <a:t>                         </a:t>
            </a:r>
            <a:r>
              <a:rPr lang="fr-BE" sz="1800" b="1" i="1" dirty="0" smtClean="0">
                <a:ea typeface="+mn-ea"/>
                <a:cs typeface="+mn-cs"/>
              </a:rPr>
              <a:t>                                      </a:t>
            </a:r>
          </a:p>
          <a:p>
            <a:pPr marL="0" lvl="2" indent="0">
              <a:buClr>
                <a:schemeClr val="bg1"/>
              </a:buClr>
            </a:pPr>
            <a:endParaRPr lang="fr-BE" sz="1800" b="1" i="1" dirty="0">
              <a:ea typeface="+mn-ea"/>
              <a:cs typeface="+mn-cs"/>
            </a:endParaRPr>
          </a:p>
          <a:p>
            <a:r>
              <a:rPr lang="fr-BE" b="1" dirty="0" smtClean="0"/>
              <a:t>                                     </a:t>
            </a:r>
            <a:endParaRPr lang="fr-BE" b="1" u="sng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019" y="4078585"/>
            <a:ext cx="1502290" cy="1520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87" y="2073618"/>
            <a:ext cx="1167065" cy="15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355" y="2216512"/>
            <a:ext cx="1224136" cy="1553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091" y="2176281"/>
            <a:ext cx="1303916" cy="1633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65166"/>
            <a:ext cx="1426742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ound Diagonal Corner Rectangle 10"/>
          <p:cNvSpPr/>
          <p:nvPr/>
        </p:nvSpPr>
        <p:spPr bwMode="auto">
          <a:xfrm>
            <a:off x="4325490" y="3945440"/>
            <a:ext cx="3783285" cy="89330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fr-BE" sz="1400" b="1" dirty="0">
                <a:solidFill>
                  <a:srgbClr val="0F5494"/>
                </a:solidFill>
              </a:rPr>
              <a:t>National </a:t>
            </a:r>
            <a:r>
              <a:rPr lang="fr-BE" sz="1400" b="1" dirty="0" err="1">
                <a:solidFill>
                  <a:srgbClr val="0F5494"/>
                </a:solidFill>
              </a:rPr>
              <a:t>legislation</a:t>
            </a:r>
            <a:r>
              <a:rPr lang="fr-BE" sz="1400" b="1" dirty="0">
                <a:solidFill>
                  <a:srgbClr val="0F5494"/>
                </a:solidFill>
              </a:rPr>
              <a:t> </a:t>
            </a:r>
          </a:p>
          <a:p>
            <a:pPr algn="ctr"/>
            <a:r>
              <a:rPr lang="fr-BE" sz="1400" b="1" dirty="0" smtClean="0">
                <a:solidFill>
                  <a:srgbClr val="0F5494"/>
                </a:solidFill>
              </a:rPr>
              <a:t>&amp; </a:t>
            </a:r>
            <a:endParaRPr lang="fr-BE" sz="1400" b="1" dirty="0">
              <a:solidFill>
                <a:srgbClr val="0F5494"/>
              </a:solidFill>
            </a:endParaRPr>
          </a:p>
          <a:p>
            <a:pPr algn="ctr"/>
            <a:r>
              <a:rPr lang="fr-BE" sz="1400" b="1" dirty="0">
                <a:solidFill>
                  <a:srgbClr val="0F5494"/>
                </a:solidFill>
              </a:rPr>
              <a:t>    </a:t>
            </a:r>
            <a:r>
              <a:rPr lang="fr-BE" sz="1400" b="1" dirty="0" err="1" smtClean="0">
                <a:solidFill>
                  <a:srgbClr val="0F5494"/>
                </a:solidFill>
              </a:rPr>
              <a:t>Institutional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>
                <a:solidFill>
                  <a:srgbClr val="0F5494"/>
                </a:solidFill>
              </a:rPr>
              <a:t>regulation</a:t>
            </a:r>
            <a:r>
              <a:rPr lang="fr-BE" sz="1400" b="1" dirty="0">
                <a:solidFill>
                  <a:srgbClr val="0F5494"/>
                </a:solidFill>
              </a:rPr>
              <a:t> </a:t>
            </a:r>
            <a:endParaRPr lang="fr-BE" sz="1400" b="1" dirty="0" smtClean="0">
              <a:solidFill>
                <a:srgbClr val="0F5494"/>
              </a:solidFill>
            </a:endParaRPr>
          </a:p>
          <a:p>
            <a:pPr algn="ctr"/>
            <a:endParaRPr lang="fr-BE" sz="1400" b="1" dirty="0">
              <a:solidFill>
                <a:srgbClr val="0F5494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0F5494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 bwMode="auto">
          <a:xfrm>
            <a:off x="4325490" y="5008106"/>
            <a:ext cx="3783285" cy="84989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fr-BE" sz="1400" b="1" dirty="0" err="1" smtClean="0">
                <a:solidFill>
                  <a:srgbClr val="0F5494"/>
                </a:solidFill>
              </a:rPr>
              <a:t>Any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 smtClean="0">
                <a:solidFill>
                  <a:srgbClr val="0F5494"/>
                </a:solidFill>
              </a:rPr>
              <a:t>prior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 smtClean="0">
                <a:solidFill>
                  <a:srgbClr val="0F5494"/>
                </a:solidFill>
              </a:rPr>
              <a:t>authorisation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 smtClean="0">
                <a:solidFill>
                  <a:srgbClr val="0F5494"/>
                </a:solidFill>
              </a:rPr>
              <a:t>from</a:t>
            </a:r>
            <a:r>
              <a:rPr lang="fr-BE" sz="1400" b="1" dirty="0" smtClean="0">
                <a:solidFill>
                  <a:srgbClr val="0F5494"/>
                </a:solidFill>
              </a:rPr>
              <a:t>  EACEA </a:t>
            </a:r>
          </a:p>
          <a:p>
            <a:pPr algn="ctr"/>
            <a:endParaRPr lang="fr-BE" sz="1400" b="1" dirty="0">
              <a:solidFill>
                <a:srgbClr val="0F5494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1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647" y="1321501"/>
            <a:ext cx="8229600" cy="504974"/>
          </a:xfrm>
        </p:spPr>
        <p:txBody>
          <a:bodyPr/>
          <a:lstStyle/>
          <a:p>
            <a:pPr algn="ctr">
              <a:buClr>
                <a:schemeClr val="bg1"/>
              </a:buClr>
            </a:pP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cost -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</a:t>
            </a:r>
            <a: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608512"/>
          </a:xfrm>
        </p:spPr>
        <p:txBody>
          <a:bodyPr/>
          <a:lstStyle/>
          <a:p>
            <a:pPr marL="358775" indent="0" algn="ctr">
              <a:spcBef>
                <a:spcPct val="0"/>
              </a:spcBef>
              <a:buNone/>
            </a:pPr>
            <a:endParaRPr lang="en-GB" b="1" kern="1200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58775" indent="0" algn="ctr">
              <a:spcBef>
                <a:spcPct val="0"/>
              </a:spcBef>
              <a:buNone/>
            </a:pPr>
            <a:r>
              <a:rPr lang="en-GB" b="1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</a:t>
            </a:r>
          </a:p>
          <a:p>
            <a:pPr marL="536575" lvl="1" indent="-361950">
              <a:lnSpc>
                <a:spcPct val="150000"/>
              </a:lnSpc>
            </a:pPr>
            <a:endParaRPr lang="en-GB" sz="1600" b="0" i="1" dirty="0" smtClean="0"/>
          </a:p>
          <a:p>
            <a:pPr marL="536575" lvl="1" indent="-361950">
              <a:lnSpc>
                <a:spcPct val="150000"/>
              </a:lnSpc>
            </a:pPr>
            <a:endParaRPr lang="en-GB" sz="1600" b="0" i="1" dirty="0"/>
          </a:p>
          <a:p>
            <a:pPr marL="536575" lvl="1" indent="-361950">
              <a:lnSpc>
                <a:spcPct val="150000"/>
              </a:lnSpc>
            </a:pPr>
            <a:r>
              <a:rPr lang="en-GB" sz="1600" dirty="0" smtClean="0"/>
              <a:t>No need </a:t>
            </a:r>
            <a:r>
              <a:rPr lang="en-GB" sz="1600" dirty="0"/>
              <a:t>to justify </a:t>
            </a:r>
            <a:r>
              <a:rPr lang="en-GB" sz="1600" dirty="0" smtClean="0"/>
              <a:t>level of spending </a:t>
            </a:r>
          </a:p>
          <a:p>
            <a:pPr marL="174625" lvl="1" indent="0">
              <a:lnSpc>
                <a:spcPct val="150000"/>
              </a:lnSpc>
              <a:buNone/>
            </a:pPr>
            <a:endParaRPr lang="en-GB" sz="1600" dirty="0" smtClean="0"/>
          </a:p>
          <a:p>
            <a:pPr marL="536575" lvl="1" indent="-361950">
              <a:lnSpc>
                <a:spcPct val="150000"/>
              </a:lnSpc>
            </a:pPr>
            <a:r>
              <a:rPr lang="en-GB" sz="1600" dirty="0" smtClean="0"/>
              <a:t>Financial control/audit     declared </a:t>
            </a:r>
            <a:r>
              <a:rPr lang="en-GB" sz="1600" dirty="0"/>
              <a:t>unit costs </a:t>
            </a:r>
            <a:r>
              <a:rPr lang="en-GB" sz="1600" dirty="0" smtClean="0"/>
              <a:t>supported </a:t>
            </a:r>
            <a:r>
              <a:rPr lang="en-GB" sz="1600" dirty="0"/>
              <a:t>with </a:t>
            </a:r>
            <a:r>
              <a:rPr lang="en-GB" sz="1600" dirty="0" smtClean="0"/>
              <a:t>proofs of activities implemented</a:t>
            </a:r>
          </a:p>
          <a:p>
            <a:pPr marL="174625" lvl="1" indent="0">
              <a:lnSpc>
                <a:spcPct val="150000"/>
              </a:lnSpc>
              <a:buNone/>
            </a:pPr>
            <a:endParaRPr lang="en-GB" sz="1600" dirty="0" smtClean="0"/>
          </a:p>
          <a:p>
            <a:pPr marL="460375" lvl="1">
              <a:lnSpc>
                <a:spcPct val="150000"/>
              </a:lnSpc>
            </a:pPr>
            <a:endParaRPr lang="en-GB" sz="1600" dirty="0"/>
          </a:p>
          <a:p>
            <a:pPr marL="450850" lvl="1" indent="0">
              <a:lnSpc>
                <a:spcPct val="150000"/>
              </a:lnSpc>
              <a:buNone/>
            </a:pPr>
            <a:endParaRPr lang="en-GB" sz="1600" b="0" i="1" dirty="0">
              <a:solidFill>
                <a:srgbClr val="C00000"/>
              </a:solidFill>
            </a:endParaRPr>
          </a:p>
          <a:p>
            <a:pPr marL="536575" lvl="1" indent="-361950">
              <a:lnSpc>
                <a:spcPct val="150000"/>
              </a:lnSpc>
            </a:pPr>
            <a:endParaRPr lang="en-GB" sz="500" i="1" dirty="0"/>
          </a:p>
          <a:p>
            <a:pPr marL="457200" lvl="1" indent="0">
              <a:buNone/>
            </a:pPr>
            <a:endParaRPr lang="en-GB" sz="1600" dirty="0"/>
          </a:p>
          <a:p>
            <a:pPr lvl="1"/>
            <a:endParaRPr lang="en-GB" sz="1600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788368" y="4293096"/>
            <a:ext cx="216024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20</a:t>
            </a:fld>
            <a:endParaRPr lang="en-GB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950102" cy="95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1168"/>
            <a:ext cx="2592288" cy="14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 Diagonal Corner Rectangle 7"/>
          <p:cNvSpPr/>
          <p:nvPr/>
        </p:nvSpPr>
        <p:spPr bwMode="auto">
          <a:xfrm>
            <a:off x="395536" y="1814231"/>
            <a:ext cx="8208912" cy="1038705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3175" lvl="1" algn="ctr"/>
            <a:r>
              <a:rPr lang="en-GB" sz="1800" u="sng" dirty="0" smtClean="0">
                <a:solidFill>
                  <a:srgbClr val="0F5494"/>
                </a:solidFill>
              </a:rPr>
              <a:t>Fixed </a:t>
            </a:r>
            <a:r>
              <a:rPr lang="en-GB" sz="1800" u="sng" dirty="0">
                <a:solidFill>
                  <a:srgbClr val="0F5494"/>
                </a:solidFill>
              </a:rPr>
              <a:t>contribution</a:t>
            </a:r>
            <a:r>
              <a:rPr lang="en-GB" sz="1800" dirty="0">
                <a:solidFill>
                  <a:srgbClr val="0F5494"/>
                </a:solidFill>
              </a:rPr>
              <a:t> multiplied by number of units, </a:t>
            </a:r>
            <a:endParaRPr lang="en-GB" sz="1800" dirty="0" smtClean="0">
              <a:solidFill>
                <a:srgbClr val="0F5494"/>
              </a:solidFill>
            </a:endParaRPr>
          </a:p>
          <a:p>
            <a:pPr marL="3175" lvl="1" algn="ctr"/>
            <a:r>
              <a:rPr lang="en-GB" sz="1800" dirty="0" smtClean="0">
                <a:solidFill>
                  <a:srgbClr val="0F5494"/>
                </a:solidFill>
              </a:rPr>
              <a:t>based </a:t>
            </a:r>
            <a:r>
              <a:rPr lang="en-GB" sz="1800" dirty="0">
                <a:solidFill>
                  <a:srgbClr val="0F5494"/>
                </a:solidFill>
              </a:rPr>
              <a:t>on "Triggering events</a:t>
            </a:r>
            <a:r>
              <a:rPr lang="en-GB" sz="1800" dirty="0" smtClean="0">
                <a:solidFill>
                  <a:srgbClr val="0F5494"/>
                </a:solidFill>
              </a:rPr>
              <a:t>" (</a:t>
            </a:r>
            <a:r>
              <a:rPr lang="en-GB" sz="1800" dirty="0">
                <a:solidFill>
                  <a:srgbClr val="0F5494"/>
                </a:solidFill>
              </a:rPr>
              <a:t>activities/outputs) 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4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0461964"/>
              </p:ext>
            </p:extLst>
          </p:nvPr>
        </p:nvGraphicFramePr>
        <p:xfrm>
          <a:off x="539553" y="1397000"/>
          <a:ext cx="8280919" cy="506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0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0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269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Grant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management cycle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UNIT COST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5411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Grant allocation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 </a:t>
                      </a:r>
                      <a:r>
                        <a:rPr lang="en-GB" b="1" u="sng" dirty="0" smtClean="0"/>
                        <a:t>estimated work programme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 the </a:t>
                      </a:r>
                      <a:r>
                        <a:rPr lang="en-GB" b="1" u="sng" dirty="0" smtClean="0"/>
                        <a:t>estimated budget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5411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Grant Implementation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1" dirty="0" smtClean="0"/>
                    </a:p>
                    <a:p>
                      <a:pPr algn="l"/>
                      <a:r>
                        <a:rPr lang="en-GB" b="1" dirty="0" smtClean="0"/>
                        <a:t>Benefic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iary's own FINANCIAL</a:t>
                      </a:r>
                    </a:p>
                    <a:p>
                      <a:pPr algn="l"/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"RECIPE" </a:t>
                      </a:r>
                    </a:p>
                    <a:p>
                      <a:pPr algn="l"/>
                      <a:r>
                        <a:rPr lang="en-GB" b="1" baseline="0" dirty="0" smtClean="0"/>
                        <a:t>  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baseline="0" dirty="0" smtClean="0"/>
                        <a:t>Record </a:t>
                      </a:r>
                      <a:r>
                        <a:rPr lang="en-GB" b="1" u="sng" baseline="0" dirty="0" smtClean="0"/>
                        <a:t>costs actually incurred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4788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Justification of the Grant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 </a:t>
                      </a:r>
                      <a:r>
                        <a:rPr lang="en-GB" b="1" u="sng" dirty="0" smtClean="0"/>
                        <a:t>activities actually implemented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u="sng" baseline="0" dirty="0" smtClean="0"/>
                        <a:t>costs actually incurred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 bwMode="auto">
          <a:xfrm>
            <a:off x="1403648" y="5085184"/>
            <a:ext cx="504056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403648" y="3573016"/>
            <a:ext cx="504056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487702"/>
            <a:ext cx="1902158" cy="19021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6166" y="234693"/>
            <a:ext cx="25978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FF00"/>
                </a:solidFill>
              </a:rPr>
              <a:t>Partnership Agreement</a:t>
            </a:r>
          </a:p>
          <a:p>
            <a:endParaRPr lang="en-GB" dirty="0">
              <a:solidFill>
                <a:srgbClr val="2D5E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3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altLang="en-US" dirty="0" smtClean="0"/>
              <a:t> </a:t>
            </a: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Staff Costs</a:t>
            </a:r>
            <a:r>
              <a:rPr lang="en-GB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600" dirty="0">
                <a:solidFill>
                  <a:srgbClr val="FF0000"/>
                </a:solidFill>
              </a:rPr>
              <a:t/>
            </a:r>
            <a:br>
              <a:rPr lang="en-GB" altLang="en-US" sz="2600" dirty="0">
                <a:solidFill>
                  <a:srgbClr val="FF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608510"/>
          </a:xfrm>
        </p:spPr>
        <p:txBody>
          <a:bodyPr/>
          <a:lstStyle/>
          <a:p>
            <a:pPr marL="0" indent="0" algn="ctr">
              <a:buNone/>
            </a:pPr>
            <a:endParaRPr lang="en-GB" sz="1600" dirty="0" smtClean="0"/>
          </a:p>
          <a:p>
            <a:pPr marL="0" indent="0" algn="ctr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500" b="1" dirty="0"/>
              <a:t> </a:t>
            </a:r>
            <a:endParaRPr lang="en-GB" sz="1500" b="1" dirty="0" smtClean="0"/>
          </a:p>
          <a:p>
            <a:pPr marL="0" indent="0">
              <a:buNone/>
            </a:pPr>
            <a:endParaRPr lang="en-GB" sz="1500" b="1" dirty="0" smtClean="0"/>
          </a:p>
          <a:p>
            <a:pPr marL="0" indent="0">
              <a:buNone/>
            </a:pPr>
            <a:r>
              <a:rPr lang="en-GB" sz="1500" b="1" i="0" dirty="0" smtClean="0"/>
              <a:t>Unit </a:t>
            </a:r>
            <a:r>
              <a:rPr lang="en-GB" sz="1500" b="1" i="0" dirty="0"/>
              <a:t>cost </a:t>
            </a:r>
            <a:r>
              <a:rPr lang="en-GB" sz="1500" i="0" dirty="0"/>
              <a:t>= amount in Euro per working day per </a:t>
            </a:r>
            <a:r>
              <a:rPr lang="en-GB" sz="1500" i="0" dirty="0" smtClean="0"/>
              <a:t>staff (not linked to the actual 	     level of remuneration in the salary slip)</a:t>
            </a:r>
            <a:endParaRPr lang="en-GB" sz="1500" i="0" dirty="0"/>
          </a:p>
          <a:p>
            <a:pPr marL="0" indent="0">
              <a:buNone/>
            </a:pPr>
            <a:endParaRPr lang="en-GB" sz="1500" b="1" i="0" dirty="0"/>
          </a:p>
          <a:p>
            <a:pPr marL="0" indent="0">
              <a:buNone/>
            </a:pPr>
            <a:r>
              <a:rPr lang="en-GB" sz="1500" b="1" i="0" dirty="0" smtClean="0"/>
              <a:t>Calculation        </a:t>
            </a:r>
            <a:r>
              <a:rPr lang="en-GB" sz="1500" i="0" dirty="0" smtClean="0"/>
              <a:t>3 variables: staff category, country, number of days </a:t>
            </a:r>
            <a:endParaRPr lang="en-GB" sz="1500" i="0" dirty="0"/>
          </a:p>
          <a:p>
            <a:pPr marL="0" indent="0">
              <a:buNone/>
            </a:pPr>
            <a:r>
              <a:rPr lang="en-GB" sz="1500" b="1" i="0" dirty="0" smtClean="0"/>
              <a:t>	</a:t>
            </a:r>
          </a:p>
          <a:p>
            <a:pPr marL="0" indent="0">
              <a:buNone/>
            </a:pPr>
            <a:r>
              <a:rPr lang="en-GB" sz="1500" b="1" i="0" dirty="0"/>
              <a:t>	</a:t>
            </a:r>
            <a:r>
              <a:rPr lang="en-GB" sz="1500" b="1" i="0" dirty="0" smtClean="0"/>
              <a:t>a) Categories</a:t>
            </a:r>
            <a:r>
              <a:rPr lang="en-GB" sz="1500" b="1" i="0" dirty="0"/>
              <a:t>: </a:t>
            </a:r>
            <a:r>
              <a:rPr lang="en-GB" sz="1500" i="0" dirty="0" smtClean="0"/>
              <a:t>Managers, Researchers/Teachers/Trainers, Technical, 	Administrative       </a:t>
            </a:r>
            <a:r>
              <a:rPr lang="en-GB" sz="1500" dirty="0" smtClean="0"/>
              <a:t>nature </a:t>
            </a:r>
            <a:r>
              <a:rPr lang="en-GB" sz="1500" dirty="0"/>
              <a:t>of work performed, not status of </a:t>
            </a:r>
            <a:r>
              <a:rPr lang="en-GB" sz="1500" dirty="0" smtClean="0"/>
              <a:t>individual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500" b="1" i="0" dirty="0" smtClean="0"/>
              <a:t>	b) Country</a:t>
            </a:r>
            <a:r>
              <a:rPr lang="en-GB" sz="1500" dirty="0" smtClean="0"/>
              <a:t> </a:t>
            </a:r>
            <a:r>
              <a:rPr lang="en-GB" sz="1500" i="0" dirty="0" smtClean="0"/>
              <a:t>in which staff is employed, independently of where tasks are 	executed</a:t>
            </a:r>
          </a:p>
          <a:p>
            <a:pPr marL="0" indent="0">
              <a:buNone/>
            </a:pPr>
            <a:endParaRPr lang="en-GB" sz="800" i="0" dirty="0" smtClean="0"/>
          </a:p>
          <a:p>
            <a:pPr marL="0" indent="0">
              <a:buNone/>
            </a:pPr>
            <a:r>
              <a:rPr lang="en-GB" sz="1500" b="1" i="0" dirty="0" smtClean="0"/>
              <a:t>	c) Number </a:t>
            </a:r>
            <a:r>
              <a:rPr lang="en-GB" sz="1500" b="1" i="0" dirty="0"/>
              <a:t>of days proportioned to the work carried out</a:t>
            </a:r>
          </a:p>
          <a:p>
            <a:pPr marL="0" indent="0">
              <a:buNone/>
            </a:pPr>
            <a:endParaRPr lang="en-GB" sz="1500" b="1" i="0" u="sng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en-GB" sz="1500" dirty="0" smtClean="0"/>
              <a:t>*Formal </a:t>
            </a:r>
            <a:r>
              <a:rPr lang="en-GB" sz="1500" dirty="0"/>
              <a:t>contractual </a:t>
            </a:r>
            <a:r>
              <a:rPr lang="en-GB" sz="1500" dirty="0" smtClean="0"/>
              <a:t>relationship with a beneficiary organisation</a:t>
            </a:r>
            <a:r>
              <a:rPr lang="en-GB" sz="1500" b="1" i="0" dirty="0" smtClean="0"/>
              <a:t> </a:t>
            </a:r>
            <a:endParaRPr lang="en-GB" sz="1500" b="1" i="0" dirty="0"/>
          </a:p>
          <a:p>
            <a:pPr marL="0" indent="0">
              <a:buNone/>
            </a:pPr>
            <a:endParaRPr lang="en-GB" sz="1500" b="1" dirty="0" smtClean="0"/>
          </a:p>
          <a:p>
            <a:pPr marL="0" indent="0">
              <a:buNone/>
            </a:pPr>
            <a:endParaRPr lang="en-GB" sz="1500" b="1" dirty="0"/>
          </a:p>
          <a:p>
            <a:pPr marL="0" indent="0">
              <a:buNone/>
            </a:pPr>
            <a:r>
              <a:rPr lang="en-GB" sz="1300" b="1" dirty="0"/>
              <a:t> 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1904993" y="3572805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22</a:t>
            </a:fld>
            <a:endParaRPr lang="en-GB" altLang="en-US"/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683568" y="1700809"/>
            <a:ext cx="7920880" cy="79208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3175" lvl="1" algn="ctr"/>
            <a:r>
              <a:rPr lang="en-GB" sz="1600" dirty="0" smtClean="0">
                <a:solidFill>
                  <a:srgbClr val="0F5494"/>
                </a:solidFill>
              </a:rPr>
              <a:t>Contribution to Institutions for Staff* performing tasks necessary to achieve the objectives of the project</a:t>
            </a:r>
            <a:endParaRPr lang="en-GB" sz="1600" dirty="0">
              <a:solidFill>
                <a:srgbClr val="0F5494"/>
              </a:solidFill>
            </a:endParaRP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936241" y="4379248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6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Staff Costs </a:t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680519"/>
          </a:xfrm>
        </p:spPr>
        <p:txBody>
          <a:bodyPr/>
          <a:lstStyle/>
          <a:p>
            <a:pPr marL="0" indent="0">
              <a:buNone/>
            </a:pPr>
            <a:endParaRPr lang="en-GB" sz="1500" dirty="0" smtClean="0"/>
          </a:p>
          <a:p>
            <a:pPr marL="0" indent="0" algn="ctr">
              <a:buNone/>
            </a:pPr>
            <a:r>
              <a:rPr lang="en-GB" b="1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Example</a:t>
            </a:r>
          </a:p>
          <a:p>
            <a:pPr marL="0" indent="0" algn="ctr">
              <a:buNone/>
            </a:pPr>
            <a:endParaRPr lang="en-GB" b="1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100" dirty="0" smtClean="0"/>
              <a:t>A </a:t>
            </a:r>
            <a:r>
              <a:rPr lang="en-GB" sz="2100" dirty="0"/>
              <a:t>staff employed in Lithuania performing </a:t>
            </a:r>
            <a:r>
              <a:rPr lang="en-GB" sz="2100" dirty="0" smtClean="0"/>
              <a:t>teaching </a:t>
            </a:r>
            <a:r>
              <a:rPr lang="en-GB" sz="2100" dirty="0"/>
              <a:t>activity for 3 </a:t>
            </a:r>
            <a:r>
              <a:rPr lang="en-GB" sz="2100" dirty="0" smtClean="0"/>
              <a:t>days: </a:t>
            </a:r>
          </a:p>
          <a:p>
            <a:pPr marL="0" indent="0">
              <a:buNone/>
            </a:pPr>
            <a:r>
              <a:rPr lang="en-GB" sz="2100" dirty="0" smtClean="0"/>
              <a:t>    </a:t>
            </a:r>
          </a:p>
          <a:p>
            <a:pPr marL="0" indent="0">
              <a:buNone/>
            </a:pPr>
            <a:r>
              <a:rPr lang="en-GB" sz="2100" dirty="0"/>
              <a:t> </a:t>
            </a:r>
            <a:r>
              <a:rPr lang="en-GB" sz="2100" dirty="0" smtClean="0"/>
              <a:t>      222 </a:t>
            </a:r>
            <a:r>
              <a:rPr lang="en-GB" sz="2100" dirty="0"/>
              <a:t>Euro (3 unit costs of 74 Euro each)</a:t>
            </a:r>
          </a:p>
          <a:p>
            <a:pPr marL="0" indent="0">
              <a:buNone/>
            </a:pPr>
            <a:endParaRPr lang="en-GB" sz="2100" dirty="0" smtClean="0"/>
          </a:p>
          <a:p>
            <a:pPr marL="0" indent="0">
              <a:buNone/>
            </a:pPr>
            <a:r>
              <a:rPr lang="en-GB" sz="1500" dirty="0"/>
              <a:t> </a:t>
            </a:r>
            <a:endParaRPr lang="en-GB" sz="1700" dirty="0" smtClean="0"/>
          </a:p>
          <a:p>
            <a:pPr marL="57150" indent="0" algn="ctr">
              <a:buNone/>
            </a:pPr>
            <a:r>
              <a:rPr lang="en-GB" sz="1700" dirty="0" smtClean="0">
                <a:solidFill>
                  <a:srgbClr val="FF0000"/>
                </a:solidFill>
              </a:rPr>
              <a:t>One </a:t>
            </a:r>
            <a:r>
              <a:rPr lang="en-GB" sz="1700" dirty="0">
                <a:solidFill>
                  <a:srgbClr val="FF0000"/>
                </a:solidFill>
              </a:rPr>
              <a:t>working day </a:t>
            </a:r>
            <a:r>
              <a:rPr lang="en-GB" sz="1700" dirty="0" smtClean="0">
                <a:solidFill>
                  <a:srgbClr val="FF0000"/>
                </a:solidFill>
              </a:rPr>
              <a:t>according </a:t>
            </a:r>
            <a:r>
              <a:rPr lang="en-GB" sz="1700" dirty="0">
                <a:solidFill>
                  <a:srgbClr val="FF0000"/>
                </a:solidFill>
              </a:rPr>
              <a:t>to </a:t>
            </a:r>
            <a:r>
              <a:rPr lang="en-GB" sz="1700" dirty="0" smtClean="0">
                <a:solidFill>
                  <a:srgbClr val="FF0000"/>
                </a:solidFill>
              </a:rPr>
              <a:t>national legislation (7 to 8 hours)</a:t>
            </a:r>
          </a:p>
          <a:p>
            <a:pPr marL="457200" lvl="1" indent="0" algn="ctr">
              <a:buNone/>
            </a:pPr>
            <a:endParaRPr lang="en-GB" sz="1700" b="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1700" dirty="0" smtClean="0">
                <a:solidFill>
                  <a:srgbClr val="FF0000"/>
                </a:solidFill>
              </a:rPr>
              <a:t>In principle max. </a:t>
            </a:r>
            <a:r>
              <a:rPr lang="en-GB" sz="1700" dirty="0">
                <a:solidFill>
                  <a:srgbClr val="FF0000"/>
                </a:solidFill>
              </a:rPr>
              <a:t>20 days/month or 240 days/year</a:t>
            </a:r>
          </a:p>
          <a:p>
            <a:pPr marL="0" indent="0" algn="ctr">
              <a:buNone/>
            </a:pPr>
            <a:r>
              <a:rPr lang="en-GB" sz="1700" dirty="0" smtClean="0">
                <a:solidFill>
                  <a:srgbClr val="FF0000"/>
                </a:solidFill>
              </a:rPr>
              <a:t> </a:t>
            </a:r>
            <a:r>
              <a:rPr lang="en-GB" sz="1500" dirty="0"/>
              <a:t> </a:t>
            </a:r>
          </a:p>
          <a:p>
            <a:endParaRPr lang="en-GB" sz="2000" dirty="0"/>
          </a:p>
          <a:p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23</a:t>
            </a:fld>
            <a:endParaRPr lang="en-GB" alt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755576" y="3789040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6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5486400" cy="566738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fld id="{E02D3809-15FD-45C1-8290-613EA6032538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106589000"/>
              </p:ext>
            </p:extLst>
          </p:nvPr>
        </p:nvGraphicFramePr>
        <p:xfrm>
          <a:off x="642107" y="2452827"/>
          <a:ext cx="7890333" cy="205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205360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C00000"/>
                </a:solidFill>
              </a:rPr>
              <a:t>       </a:t>
            </a:r>
            <a:r>
              <a:rPr lang="en-GB" sz="2000" b="1" i="1" dirty="0">
                <a:solidFill>
                  <a:srgbClr val="C00000"/>
                </a:solidFill>
              </a:rPr>
              <a:t>To keep with project accounts:</a:t>
            </a:r>
          </a:p>
          <a:p>
            <a:pPr algn="ctr"/>
            <a:endParaRPr lang="en-GB" sz="2000" b="1" i="1" dirty="0">
              <a:solidFill>
                <a:srgbClr val="C00000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755576" y="5085184"/>
            <a:ext cx="7920880" cy="113840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600" b="1" i="1" dirty="0">
                <a:solidFill>
                  <a:srgbClr val="C00000"/>
                </a:solidFill>
              </a:rPr>
              <a:t>To send with Final Financial statement</a:t>
            </a:r>
            <a:r>
              <a:rPr lang="en-GB" sz="1600" i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GB" sz="1600" dirty="0">
              <a:solidFill>
                <a:srgbClr val="C00000"/>
              </a:solidFill>
            </a:endParaRPr>
          </a:p>
          <a:p>
            <a:pPr algn="ctr"/>
            <a:r>
              <a:rPr lang="en-GB" sz="1600" dirty="0"/>
              <a:t>Any prior authorisation from the Agency</a:t>
            </a:r>
          </a:p>
          <a:p>
            <a:pPr marL="3175" algn="ctr"/>
            <a:endParaRPr lang="en-GB" sz="15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229600" cy="504056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    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costs and Costs of Stay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31" y="1844824"/>
            <a:ext cx="8229600" cy="4752528"/>
          </a:xfrm>
        </p:spPr>
        <p:txBody>
          <a:bodyPr/>
          <a:lstStyle/>
          <a:p>
            <a:pPr algn="ctr"/>
            <a:endParaRPr lang="en-GB" sz="1400" i="0" dirty="0" smtClean="0"/>
          </a:p>
          <a:p>
            <a:pPr algn="ctr"/>
            <a:endParaRPr lang="en-GB" sz="1400" i="0" dirty="0" smtClean="0"/>
          </a:p>
          <a:p>
            <a:pPr algn="ctr"/>
            <a:endParaRPr lang="en-GB" sz="1400" i="0" dirty="0"/>
          </a:p>
          <a:p>
            <a:pPr algn="ctr"/>
            <a:endParaRPr lang="en-GB" sz="1400" i="0" dirty="0" smtClean="0"/>
          </a:p>
          <a:p>
            <a:pPr algn="ctr"/>
            <a:endParaRPr lang="en-GB" sz="1400" i="0" dirty="0" smtClean="0"/>
          </a:p>
          <a:p>
            <a:pPr marL="457200" lvl="1" indent="0" algn="just">
              <a:buNone/>
            </a:pPr>
            <a:r>
              <a:rPr lang="en-GB" sz="1300" dirty="0" smtClean="0"/>
              <a:t>Calculation: 3 variables       travel distance (travel costs), duration (costs of stay) 	                                     and type of participant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GB" sz="1300" b="1" i="1" kern="1200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GB" sz="1400" b="1" dirty="0" smtClean="0">
                <a:solidFill>
                  <a:srgbClr val="FF0000"/>
                </a:solidFill>
              </a:rPr>
              <a:t>Staff</a:t>
            </a:r>
            <a:endParaRPr lang="en-GB" sz="1400" b="1" dirty="0">
              <a:solidFill>
                <a:srgbClr val="FF0000"/>
              </a:solidFill>
            </a:endParaRPr>
          </a:p>
          <a:p>
            <a:pPr lvl="1" algn="just"/>
            <a:r>
              <a:rPr lang="en-GB" sz="1400" dirty="0" smtClean="0"/>
              <a:t>Under contract </a:t>
            </a:r>
            <a:r>
              <a:rPr lang="en-GB" sz="1400" dirty="0"/>
              <a:t>with </a:t>
            </a:r>
            <a:r>
              <a:rPr lang="en-GB" sz="1400" dirty="0" smtClean="0"/>
              <a:t>beneficiary</a:t>
            </a:r>
          </a:p>
          <a:p>
            <a:pPr lvl="1" algn="just"/>
            <a:r>
              <a:rPr lang="en-GB" sz="1400" dirty="0" smtClean="0"/>
              <a:t>Travels intended </a:t>
            </a:r>
            <a:r>
              <a:rPr lang="en-GB" sz="1400" dirty="0"/>
              <a:t>for </a:t>
            </a:r>
            <a:r>
              <a:rPr lang="en-GB" sz="1400" dirty="0" smtClean="0"/>
              <a:t>the activities listed in the E+ Programme Guide  </a:t>
            </a:r>
          </a:p>
          <a:p>
            <a:pPr lvl="1" algn="just"/>
            <a:r>
              <a:rPr lang="en-GB" sz="1400" dirty="0" smtClean="0"/>
              <a:t>Duration: Max. 3 months</a:t>
            </a:r>
          </a:p>
          <a:p>
            <a:pPr lvl="1" algn="just"/>
            <a:endParaRPr lang="en-GB" sz="1400" dirty="0" smtClean="0"/>
          </a:p>
          <a:p>
            <a:pPr marL="342900" lvl="1" indent="-342900">
              <a:buClr>
                <a:schemeClr val="bg1"/>
              </a:buClr>
            </a:pPr>
            <a:r>
              <a:rPr lang="en-GB" sz="1400" i="1" dirty="0" smtClean="0">
                <a:solidFill>
                  <a:srgbClr val="FF0000"/>
                </a:solidFill>
                <a:ea typeface="+mn-ea"/>
                <a:cs typeface="+mn-cs"/>
              </a:rPr>
              <a:t>Students</a:t>
            </a:r>
          </a:p>
          <a:p>
            <a:pPr lvl="1"/>
            <a:r>
              <a:rPr lang="en-GB" sz="1400" dirty="0" smtClean="0"/>
              <a:t>Registered under beneficiary institutions</a:t>
            </a:r>
          </a:p>
          <a:p>
            <a:pPr lvl="1"/>
            <a:r>
              <a:rPr lang="en-GB" sz="1400" dirty="0" smtClean="0"/>
              <a:t>Duration: Min. 2 weeks – Max. 3 months (Max. 1 week for short term activities linked to the management of the project)</a:t>
            </a:r>
          </a:p>
          <a:p>
            <a:pPr lvl="1"/>
            <a:endParaRPr lang="en-GB" sz="1400" dirty="0"/>
          </a:p>
          <a:p>
            <a:pPr marL="457200" lvl="1" indent="0">
              <a:buNone/>
            </a:pPr>
            <a:r>
              <a:rPr lang="en-GB" sz="1400" i="1" dirty="0" smtClean="0"/>
              <a:t>Eligible activities       Erasmus+ Programme Guide (CBHE section)</a:t>
            </a:r>
          </a:p>
          <a:p>
            <a:pPr marL="457200" lvl="1" indent="0">
              <a:buNone/>
            </a:pPr>
            <a:endParaRPr lang="en-GB" sz="1300" i="1" dirty="0" smtClean="0"/>
          </a:p>
          <a:p>
            <a:pPr lvl="1"/>
            <a:endParaRPr lang="en-GB" sz="1300" dirty="0"/>
          </a:p>
          <a:p>
            <a:pPr marL="342900" lvl="1" indent="-342900">
              <a:buClr>
                <a:schemeClr val="bg1"/>
              </a:buClr>
            </a:pPr>
            <a:endParaRPr lang="en-GB" sz="1300" i="1" dirty="0">
              <a:ea typeface="+mn-ea"/>
              <a:cs typeface="+mn-cs"/>
            </a:endParaRPr>
          </a:p>
          <a:p>
            <a:pPr marL="457200" lvl="1" indent="0">
              <a:buNone/>
            </a:pPr>
            <a:endParaRPr lang="en-GB" sz="1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25</a:t>
            </a:fld>
            <a:endParaRPr lang="en-GB" alt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2786752" y="6355488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784693" y="1844824"/>
            <a:ext cx="7920880" cy="94093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0" indent="0" algn="ctr">
              <a:buNone/>
            </a:pPr>
            <a:r>
              <a:rPr lang="en-GB" sz="1800" dirty="0" smtClean="0">
                <a:solidFill>
                  <a:srgbClr val="0F5494"/>
                </a:solidFill>
              </a:rPr>
              <a:t>Travel/stay </a:t>
            </a:r>
            <a:r>
              <a:rPr lang="en-GB" sz="1800" dirty="0">
                <a:solidFill>
                  <a:srgbClr val="0F5494"/>
                </a:solidFill>
              </a:rPr>
              <a:t>for staff/students participating in eligible activities related to the achievement of the project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243631" y="3164719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0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229600" cy="720081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costs: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rules</a:t>
            </a:r>
            <a:r>
              <a:rPr lang="en-GB" sz="2600" dirty="0">
                <a:solidFill>
                  <a:srgbClr val="FF0000"/>
                </a:solidFill>
              </a:rPr>
              <a:t/>
            </a:r>
            <a:br>
              <a:rPr lang="en-GB" sz="2600" dirty="0">
                <a:solidFill>
                  <a:srgbClr val="FF0000"/>
                </a:solidFill>
              </a:rPr>
            </a:br>
            <a:r>
              <a:rPr lang="en-GB" altLang="en-US" sz="2600" dirty="0">
                <a:solidFill>
                  <a:srgbClr val="FF0000"/>
                </a:solidFill>
              </a:rPr>
              <a:t/>
            </a:r>
            <a:br>
              <a:rPr lang="en-GB" altLang="en-US" sz="2600" dirty="0">
                <a:solidFill>
                  <a:srgbClr val="FF0000"/>
                </a:solidFill>
              </a:rPr>
            </a:br>
            <a:endParaRPr lang="en-US" altLang="en-US" sz="2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680519"/>
          </a:xfrm>
        </p:spPr>
        <p:txBody>
          <a:bodyPr/>
          <a:lstStyle/>
          <a:p>
            <a:pPr lvl="1"/>
            <a:endParaRPr lang="en-GB" sz="1200" dirty="0" smtClean="0"/>
          </a:p>
          <a:p>
            <a:pPr marL="266700" lvl="1" indent="0">
              <a:buNone/>
            </a:pPr>
            <a:endParaRPr lang="en-GB" sz="1200" dirty="0" smtClean="0"/>
          </a:p>
          <a:p>
            <a:pPr marL="266700" lvl="1" indent="0">
              <a:buNone/>
            </a:pPr>
            <a:endParaRPr lang="en-GB" sz="1200" dirty="0"/>
          </a:p>
          <a:p>
            <a:pPr marL="266700" lvl="1" indent="0">
              <a:buNone/>
            </a:pPr>
            <a:endParaRPr lang="en-GB" sz="1400" b="0" dirty="0" smtClean="0"/>
          </a:p>
          <a:p>
            <a:pPr marL="266700" lvl="1" indent="0">
              <a:buNone/>
            </a:pPr>
            <a:endParaRPr lang="en-GB" sz="1500" b="0" dirty="0" smtClean="0"/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r>
              <a:rPr lang="en-GB" sz="1500" b="0" dirty="0" smtClean="0">
                <a:solidFill>
                  <a:schemeClr val="accent6">
                    <a:lumMod val="75000"/>
                  </a:schemeClr>
                </a:solidFill>
              </a:rPr>
              <a:t>Travel </a:t>
            </a:r>
            <a:r>
              <a:rPr lang="en-GB" sz="1500" b="0" dirty="0">
                <a:solidFill>
                  <a:schemeClr val="accent6">
                    <a:lumMod val="75000"/>
                  </a:schemeClr>
                </a:solidFill>
              </a:rPr>
              <a:t>distance </a:t>
            </a:r>
            <a:r>
              <a:rPr lang="en-GB" sz="1500" b="0" dirty="0" smtClean="0">
                <a:solidFill>
                  <a:schemeClr val="accent6">
                    <a:lumMod val="75000"/>
                  </a:schemeClr>
                </a:solidFill>
              </a:rPr>
              <a:t>calculator (one-way travel):</a:t>
            </a:r>
            <a:endParaRPr lang="en-GB" sz="1500" b="0" dirty="0"/>
          </a:p>
          <a:p>
            <a:pPr marL="266700" lvl="1" indent="0">
              <a:buNone/>
            </a:pPr>
            <a:r>
              <a:rPr lang="en-GB" sz="1400" dirty="0">
                <a:solidFill>
                  <a:schemeClr val="tx1"/>
                </a:solidFill>
                <a:hlinkClick r:id="rId3"/>
              </a:rPr>
              <a:t>http://ec.europa.eu/programmes/erasmus-plus/tools/distance_en.htm</a:t>
            </a:r>
            <a:endParaRPr lang="en-GB" sz="1400" b="0" dirty="0" smtClean="0">
              <a:solidFill>
                <a:schemeClr val="tx1"/>
              </a:solidFill>
            </a:endParaRPr>
          </a:p>
          <a:p>
            <a:pPr marL="266700" lvl="1" indent="0">
              <a:buNone/>
            </a:pPr>
            <a:endParaRPr lang="en-GB" sz="1500" dirty="0" smtClean="0">
              <a:solidFill>
                <a:srgbClr val="FF0000"/>
              </a:solidFill>
            </a:endParaRPr>
          </a:p>
          <a:p>
            <a:pPr marL="266700" lvl="1" indent="0">
              <a:buNone/>
            </a:pPr>
            <a:endParaRPr lang="en-GB" sz="1500" dirty="0" smtClean="0">
              <a:solidFill>
                <a:srgbClr val="FF0000"/>
              </a:solidFill>
            </a:endParaRPr>
          </a:p>
          <a:p>
            <a:pPr marL="266700" lvl="1" indent="0">
              <a:buNone/>
            </a:pPr>
            <a:r>
              <a:rPr lang="en-GB" sz="1500" dirty="0" smtClean="0"/>
              <a:t>Calculation</a:t>
            </a:r>
            <a:r>
              <a:rPr lang="en-GB" sz="1500" dirty="0" smtClean="0">
                <a:solidFill>
                  <a:srgbClr val="FF0000"/>
                </a:solidFill>
              </a:rPr>
              <a:t>           </a:t>
            </a:r>
            <a:r>
              <a:rPr lang="en-GB" sz="1500" b="0" dirty="0" smtClean="0"/>
              <a:t>unit </a:t>
            </a:r>
            <a:r>
              <a:rPr lang="en-GB" sz="1500" b="0" dirty="0"/>
              <a:t>cost corresponding to applicable distance band</a:t>
            </a:r>
          </a:p>
          <a:p>
            <a:pPr marL="266700" lvl="1" indent="0"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 marL="266700" lvl="1" indent="0">
              <a:buNone/>
            </a:pPr>
            <a:endParaRPr lang="en-GB" sz="1500" b="0" dirty="0" smtClean="0"/>
          </a:p>
          <a:p>
            <a:pPr marL="266700" lvl="1" indent="0">
              <a:buNone/>
            </a:pPr>
            <a:r>
              <a:rPr lang="en-GB" sz="1500" b="0" dirty="0" smtClean="0"/>
              <a:t>7 distance </a:t>
            </a:r>
            <a:r>
              <a:rPr lang="en-GB" sz="1500" b="0" dirty="0"/>
              <a:t>bands </a:t>
            </a:r>
            <a:r>
              <a:rPr lang="en-GB" sz="1500" b="0" dirty="0" smtClean="0"/>
              <a:t>(see </a:t>
            </a:r>
            <a:r>
              <a:rPr lang="fr-BE" sz="1500" b="0" dirty="0"/>
              <a:t>Erasmus+ Programme Guide </a:t>
            </a:r>
            <a:r>
              <a:rPr lang="fr-BE" sz="1500" b="0" dirty="0" smtClean="0"/>
              <a:t>- CBHE </a:t>
            </a:r>
            <a:r>
              <a:rPr lang="fr-BE" sz="1500" b="0" dirty="0"/>
              <a:t>section)</a:t>
            </a:r>
          </a:p>
          <a:p>
            <a:pPr marL="266700" lvl="1" indent="0">
              <a:buNone/>
            </a:pPr>
            <a:endParaRPr lang="fr-BE" sz="1500" b="0" dirty="0"/>
          </a:p>
          <a:p>
            <a:pPr marL="266700" lvl="1" indent="0">
              <a:buNone/>
            </a:pPr>
            <a:endParaRPr lang="en-GB" sz="1500" b="0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2129804" y="5190141"/>
            <a:ext cx="385192" cy="235509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26</a:t>
            </a:fld>
            <a:endParaRPr lang="en-GB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515" y="1196752"/>
            <a:ext cx="27908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 bwMode="auto">
          <a:xfrm>
            <a:off x="539552" y="2320534"/>
            <a:ext cx="8474820" cy="1008112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0" indent="0" algn="ctr">
              <a:buNone/>
            </a:pPr>
            <a:endParaRPr lang="en-GB" sz="1700" dirty="0" smtClean="0">
              <a:solidFill>
                <a:srgbClr val="0F5494"/>
              </a:solidFill>
            </a:endParaRPr>
          </a:p>
          <a:p>
            <a:pPr marL="0" indent="0" algn="ctr">
              <a:buNone/>
            </a:pPr>
            <a:r>
              <a:rPr lang="en-GB" sz="1700" i="1" dirty="0" smtClean="0">
                <a:solidFill>
                  <a:srgbClr val="0F5494"/>
                </a:solidFill>
              </a:rPr>
              <a:t> From </a:t>
            </a:r>
            <a:r>
              <a:rPr lang="en-GB" sz="1700" i="1" dirty="0">
                <a:solidFill>
                  <a:srgbClr val="0F5494"/>
                </a:solidFill>
              </a:rPr>
              <a:t>home institution to venue of activity </a:t>
            </a:r>
            <a:endParaRPr lang="en-GB" sz="1700" i="1" dirty="0" smtClean="0">
              <a:solidFill>
                <a:srgbClr val="0F5494"/>
              </a:solidFill>
            </a:endParaRPr>
          </a:p>
          <a:p>
            <a:pPr marL="0" indent="0" algn="ctr">
              <a:buNone/>
            </a:pPr>
            <a:r>
              <a:rPr lang="en-GB" sz="1700" i="1" dirty="0" smtClean="0">
                <a:solidFill>
                  <a:srgbClr val="0F5494"/>
                </a:solidFill>
              </a:rPr>
              <a:t>(</a:t>
            </a:r>
            <a:r>
              <a:rPr lang="en-GB" sz="1700" i="1" dirty="0">
                <a:solidFill>
                  <a:srgbClr val="0F5494"/>
                </a:solidFill>
              </a:rPr>
              <a:t>project beneficiaries' </a:t>
            </a:r>
            <a:r>
              <a:rPr lang="en-GB" sz="1700" i="1" dirty="0" smtClean="0">
                <a:solidFill>
                  <a:srgbClr val="0F5494"/>
                </a:solidFill>
              </a:rPr>
              <a:t>countries) and </a:t>
            </a:r>
            <a:r>
              <a:rPr lang="en-GB" sz="1700" i="1" dirty="0">
                <a:solidFill>
                  <a:srgbClr val="0F5494"/>
                </a:solidFill>
              </a:rPr>
              <a:t>return</a:t>
            </a:r>
          </a:p>
          <a:p>
            <a:pPr marL="266700" lvl="1" indent="0">
              <a:buNone/>
            </a:pPr>
            <a:r>
              <a:rPr lang="en-GB" sz="1500" i="1" dirty="0"/>
              <a:t> 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229600" cy="720081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costs: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rules</a:t>
            </a:r>
            <a:b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392487"/>
          </a:xfrm>
        </p:spPr>
        <p:txBody>
          <a:bodyPr/>
          <a:lstStyle/>
          <a:p>
            <a:pPr marL="457200" lvl="1" indent="0">
              <a:buNone/>
            </a:pPr>
            <a:endParaRPr lang="en-GB" sz="1300" dirty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n-GB" sz="1300" dirty="0">
                <a:solidFill>
                  <a:schemeClr val="tx1"/>
                </a:solidFill>
              </a:rPr>
              <a:t> </a:t>
            </a:r>
            <a:endParaRPr lang="en-GB" sz="1300" b="0" dirty="0" smtClean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endParaRPr lang="en-GB" sz="1200" dirty="0" smtClean="0">
              <a:solidFill>
                <a:schemeClr val="tx1"/>
              </a:solidFill>
            </a:endParaRPr>
          </a:p>
          <a:p>
            <a:pPr lvl="1"/>
            <a:endParaRPr lang="en-GB" sz="1200" b="0" u="sng" dirty="0">
              <a:solidFill>
                <a:schemeClr val="tx1"/>
              </a:solidFill>
            </a:endParaRPr>
          </a:p>
          <a:p>
            <a:pPr lvl="1"/>
            <a:endParaRPr lang="en-GB" sz="1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27</a:t>
            </a:fld>
            <a:endParaRPr lang="en-GB" altLang="en-US"/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251520" y="2063349"/>
            <a:ext cx="8568952" cy="4369787"/>
          </a:xfrm>
          <a:prstGeom prst="round2DiagRect">
            <a:avLst/>
          </a:prstGeom>
          <a:gradFill>
            <a:gsLst>
              <a:gs pos="0">
                <a:srgbClr val="0F5494"/>
              </a:gs>
              <a:gs pos="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1" indent="0">
              <a:buNone/>
            </a:pPr>
            <a:r>
              <a:rPr lang="en-GB" sz="22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Case 1</a:t>
            </a:r>
            <a:endParaRPr lang="en-GB" sz="22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88900" lvl="1" indent="0" algn="just">
              <a:buNone/>
            </a:pPr>
            <a:r>
              <a:rPr lang="en-GB" sz="1800" dirty="0" smtClean="0">
                <a:solidFill>
                  <a:srgbClr val="2D5EC1"/>
                </a:solidFill>
              </a:rPr>
              <a:t>Participant </a:t>
            </a:r>
            <a:r>
              <a:rPr lang="en-GB" sz="1800" dirty="0">
                <a:solidFill>
                  <a:srgbClr val="2D5EC1"/>
                </a:solidFill>
              </a:rPr>
              <a:t>from Madrid (ES) takes part in activity in Rome (IT)</a:t>
            </a:r>
          </a:p>
          <a:p>
            <a:pPr marL="88900" lvl="1" indent="0" algn="just">
              <a:buNone/>
            </a:pPr>
            <a:endParaRPr lang="en-GB" sz="1300" dirty="0">
              <a:solidFill>
                <a:srgbClr val="2D5EC1"/>
              </a:solidFill>
            </a:endParaRPr>
          </a:p>
          <a:p>
            <a:pPr marL="88900" lvl="1" indent="0" algn="just">
              <a:buNone/>
            </a:pPr>
            <a:r>
              <a:rPr lang="en-GB" sz="1400" dirty="0">
                <a:solidFill>
                  <a:srgbClr val="2D5EC1"/>
                </a:solidFill>
              </a:rPr>
              <a:t>Madrid - Rome (1365 </a:t>
            </a:r>
            <a:r>
              <a:rPr lang="en-GB" sz="1400" dirty="0" smtClean="0">
                <a:solidFill>
                  <a:srgbClr val="2D5EC1"/>
                </a:solidFill>
              </a:rPr>
              <a:t>Km):	unit </a:t>
            </a:r>
            <a:r>
              <a:rPr lang="en-GB" sz="1400" dirty="0">
                <a:solidFill>
                  <a:srgbClr val="2D5EC1"/>
                </a:solidFill>
              </a:rPr>
              <a:t>cost (distance band 500/1999 Km): 275 €</a:t>
            </a:r>
          </a:p>
          <a:p>
            <a:pPr marL="88900" lvl="1" indent="0" algn="just">
              <a:buNone/>
            </a:pPr>
            <a:r>
              <a:rPr lang="en-GB" sz="1300" dirty="0">
                <a:solidFill>
                  <a:schemeClr val="tx1"/>
                </a:solidFill>
              </a:rPr>
              <a:t>  </a:t>
            </a:r>
          </a:p>
          <a:p>
            <a:pPr lvl="1" algn="ctr"/>
            <a:endParaRPr lang="en-GB" sz="1300" dirty="0">
              <a:solidFill>
                <a:srgbClr val="FF0000"/>
              </a:solidFill>
            </a:endParaRPr>
          </a:p>
          <a:p>
            <a:pPr marL="180975" lvl="1" indent="0">
              <a:buNone/>
            </a:pPr>
            <a:r>
              <a:rPr lang="en-GB" sz="22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Case 2</a:t>
            </a:r>
            <a:endParaRPr lang="en-GB" sz="22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88900" lvl="1" indent="0" algn="just">
              <a:buNone/>
            </a:pPr>
            <a:r>
              <a:rPr lang="en-GB" sz="1800" dirty="0" smtClean="0">
                <a:solidFill>
                  <a:srgbClr val="2D5EC1"/>
                </a:solidFill>
              </a:rPr>
              <a:t>Participant </a:t>
            </a:r>
            <a:r>
              <a:rPr lang="en-GB" sz="1800" dirty="0">
                <a:solidFill>
                  <a:srgbClr val="2D5EC1"/>
                </a:solidFill>
              </a:rPr>
              <a:t>from Madrid takes part in </a:t>
            </a:r>
            <a:r>
              <a:rPr lang="en-GB" sz="1800" dirty="0" smtClean="0">
                <a:solidFill>
                  <a:srgbClr val="2D5EC1"/>
                </a:solidFill>
              </a:rPr>
              <a:t>activities first in Rome and then in Kiev </a:t>
            </a:r>
            <a:r>
              <a:rPr lang="en-GB" sz="1800" dirty="0">
                <a:solidFill>
                  <a:srgbClr val="2D5EC1"/>
                </a:solidFill>
              </a:rPr>
              <a:t>(circular travel</a:t>
            </a:r>
            <a:r>
              <a:rPr lang="en-GB" sz="1800" dirty="0" smtClean="0">
                <a:solidFill>
                  <a:srgbClr val="2D5EC1"/>
                </a:solidFill>
              </a:rPr>
              <a:t>)* </a:t>
            </a:r>
            <a:endParaRPr lang="en-GB" sz="1800" dirty="0">
              <a:solidFill>
                <a:srgbClr val="2D5EC1"/>
              </a:solidFill>
            </a:endParaRPr>
          </a:p>
          <a:p>
            <a:pPr marL="88900" lvl="1" indent="0" algn="just">
              <a:buNone/>
            </a:pPr>
            <a:endParaRPr lang="en-GB" sz="1800" dirty="0">
              <a:solidFill>
                <a:srgbClr val="2D5EC1"/>
              </a:solidFill>
            </a:endParaRPr>
          </a:p>
          <a:p>
            <a:pPr marL="88900" lvl="1" indent="0" algn="just">
              <a:buNone/>
            </a:pPr>
            <a:r>
              <a:rPr lang="en-GB" sz="1300" dirty="0">
                <a:solidFill>
                  <a:srgbClr val="2D5EC1"/>
                </a:solidFill>
              </a:rPr>
              <a:t> </a:t>
            </a:r>
            <a:r>
              <a:rPr lang="en-GB" sz="1400" dirty="0">
                <a:solidFill>
                  <a:srgbClr val="2D5EC1"/>
                </a:solidFill>
              </a:rPr>
              <a:t>Madrid - Rome (1365 Km):         unit cost (distance band 500/1999 Km): 275 €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+</a:t>
            </a:r>
          </a:p>
          <a:p>
            <a:pPr marL="57150" indent="0">
              <a:buNone/>
            </a:pPr>
            <a:r>
              <a:rPr lang="en-GB" sz="1400" dirty="0" smtClean="0">
                <a:solidFill>
                  <a:srgbClr val="2D5EC1"/>
                </a:solidFill>
              </a:rPr>
              <a:t>  Rome </a:t>
            </a:r>
            <a:r>
              <a:rPr lang="en-GB" sz="1400" dirty="0">
                <a:solidFill>
                  <a:srgbClr val="2D5EC1"/>
                </a:solidFill>
              </a:rPr>
              <a:t>– Kiev (1680 Km):          unit cost (distance band 500/1999 Km): 275 </a:t>
            </a:r>
            <a:r>
              <a:rPr lang="en-GB" sz="1400" dirty="0" smtClean="0">
                <a:solidFill>
                  <a:srgbClr val="2D5EC1"/>
                </a:solidFill>
              </a:rPr>
              <a:t>€</a:t>
            </a:r>
          </a:p>
          <a:p>
            <a:pPr marL="57150" indent="0">
              <a:buNone/>
            </a:pPr>
            <a:r>
              <a:rPr lang="en-GB" sz="1400" dirty="0">
                <a:solidFill>
                  <a:srgbClr val="2D5EC1"/>
                </a:solidFill>
              </a:rPr>
              <a:t>	</a:t>
            </a:r>
            <a:r>
              <a:rPr lang="en-GB" sz="1400" dirty="0" smtClean="0">
                <a:solidFill>
                  <a:srgbClr val="2D5EC1"/>
                </a:solidFill>
              </a:rPr>
              <a:t>						</a:t>
            </a:r>
          </a:p>
          <a:p>
            <a:pPr marL="57150" indent="0">
              <a:buNone/>
            </a:pPr>
            <a:r>
              <a:rPr lang="en-GB" sz="1400" dirty="0">
                <a:solidFill>
                  <a:srgbClr val="2D5EC1"/>
                </a:solidFill>
              </a:rPr>
              <a:t>	</a:t>
            </a:r>
            <a:r>
              <a:rPr lang="en-GB" sz="1400" dirty="0" smtClean="0">
                <a:solidFill>
                  <a:srgbClr val="2D5EC1"/>
                </a:solidFill>
              </a:rPr>
              <a:t>						   = 550€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57670" y="3212976"/>
            <a:ext cx="265059" cy="4571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7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229600" cy="720081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exceptional costs </a:t>
            </a:r>
            <a:b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600" b="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1600" b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financed under actual costs)</a:t>
            </a:r>
            <a:r>
              <a:rPr lang="en-GB" sz="16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6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Expensive </a:t>
            </a:r>
            <a:r>
              <a:rPr lang="en-US" sz="16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 of participants</a:t>
            </a:r>
            <a:r>
              <a:rPr 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600" dirty="0">
                <a:solidFill>
                  <a:srgbClr val="FF0000"/>
                </a:solidFill>
              </a:rPr>
              <a:t/>
            </a:r>
            <a:br>
              <a:rPr lang="en-GB" sz="2600" dirty="0">
                <a:solidFill>
                  <a:srgbClr val="FF0000"/>
                </a:solidFill>
              </a:rPr>
            </a:br>
            <a:r>
              <a:rPr lang="en-GB" altLang="en-US" sz="2600" dirty="0">
                <a:solidFill>
                  <a:srgbClr val="FF0000"/>
                </a:solidFill>
              </a:rPr>
              <a:t/>
            </a:r>
            <a:br>
              <a:rPr lang="en-GB" altLang="en-US" sz="2600" dirty="0">
                <a:solidFill>
                  <a:srgbClr val="FF0000"/>
                </a:solidFill>
              </a:rPr>
            </a:br>
            <a:endParaRPr lang="en-US" altLang="en-US" sz="2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680519"/>
          </a:xfrm>
        </p:spPr>
        <p:txBody>
          <a:bodyPr/>
          <a:lstStyle/>
          <a:p>
            <a:pPr lvl="1"/>
            <a:endParaRPr lang="en-GB" sz="1200" dirty="0" smtClean="0"/>
          </a:p>
          <a:p>
            <a:pPr marL="266700" lvl="1" indent="0">
              <a:buNone/>
            </a:pPr>
            <a:endParaRPr lang="en-GB" sz="1200" dirty="0" smtClean="0"/>
          </a:p>
          <a:p>
            <a:pPr marL="266700" lvl="1" indent="0">
              <a:buNone/>
            </a:pPr>
            <a:endParaRPr lang="en-GB" sz="1200" dirty="0"/>
          </a:p>
          <a:p>
            <a:pPr marL="266700" lvl="1" indent="0">
              <a:buNone/>
            </a:pPr>
            <a:endParaRPr lang="en-GB" sz="1400" b="0" dirty="0" smtClean="0"/>
          </a:p>
          <a:p>
            <a:pPr marL="266700" lvl="1" indent="0">
              <a:buNone/>
            </a:pPr>
            <a:endParaRPr lang="en-GB" sz="1500" b="0" dirty="0" smtClean="0"/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fr-BE" sz="1500" b="0" dirty="0"/>
          </a:p>
          <a:p>
            <a:pPr marL="266700" lvl="1" indent="0">
              <a:buNone/>
            </a:pPr>
            <a:endParaRPr lang="en-GB" sz="15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28</a:t>
            </a:fld>
            <a:endParaRPr lang="en-GB" altLang="en-US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95536" y="2276872"/>
            <a:ext cx="8474820" cy="139649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r>
              <a:rPr lang="en-GB" sz="1600" dirty="0"/>
              <a:t>If for a specific travel, the UC contribution represents less than 65% of the actual/real travel costs, financial support under the budget heading "exceptional costs" can be claimed. This financial support is limited to a maximum of 80% of the actual/real costs</a:t>
            </a:r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4005064"/>
            <a:ext cx="80648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Example: </a:t>
            </a:r>
          </a:p>
          <a:p>
            <a:r>
              <a:rPr lang="en-US" sz="1400" dirty="0" smtClean="0"/>
              <a:t>	     13-17 </a:t>
            </a:r>
            <a:r>
              <a:rPr lang="en-US" sz="1400" dirty="0"/>
              <a:t>Feb 2019         Almaty (</a:t>
            </a:r>
            <a:r>
              <a:rPr lang="en-US" sz="1400" dirty="0" err="1"/>
              <a:t>Kz</a:t>
            </a:r>
            <a:r>
              <a:rPr lang="en-US" sz="1400" dirty="0"/>
              <a:t>) – Plovdiv (BG) </a:t>
            </a:r>
          </a:p>
          <a:p>
            <a:r>
              <a:rPr lang="en-US" sz="1400" dirty="0"/>
              <a:t>	    Distance in km (distance calculator)       4.197</a:t>
            </a:r>
          </a:p>
          <a:p>
            <a:r>
              <a:rPr lang="en-US" sz="1400" dirty="0"/>
              <a:t>	    Cost of flight: 1.321€ </a:t>
            </a:r>
          </a:p>
          <a:p>
            <a:r>
              <a:rPr lang="en-US" sz="1400" dirty="0"/>
              <a:t>	    Unit cost: 820€ (less than 65% of actual cost of flight, which is 858,65€)</a:t>
            </a:r>
          </a:p>
          <a:p>
            <a:r>
              <a:rPr lang="en-US" sz="1400" dirty="0"/>
              <a:t>	    Exceptional cost (replacing unit cost</a:t>
            </a:r>
            <a:r>
              <a:rPr lang="en-US" sz="1400"/>
              <a:t>)      </a:t>
            </a:r>
            <a:r>
              <a:rPr lang="en-US" sz="1400" smtClean="0"/>
              <a:t>1.056,80</a:t>
            </a:r>
            <a:r>
              <a:rPr lang="en-US" sz="1400" dirty="0"/>
              <a:t>€ (= 80% of the actual 						   cost of flight)</a:t>
            </a:r>
          </a:p>
          <a:p>
            <a:endParaRPr lang="en-US" sz="14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1300" b="1" i="1" dirty="0" smtClean="0">
                <a:solidFill>
                  <a:srgbClr val="FF0000"/>
                </a:solidFill>
              </a:rPr>
              <a:t>As </a:t>
            </a:r>
            <a:r>
              <a:rPr lang="en-US" sz="1300" b="1" i="1" dirty="0">
                <a:solidFill>
                  <a:srgbClr val="FF0000"/>
                </a:solidFill>
              </a:rPr>
              <a:t>all other budget headings, "Exceptional costs" can be increased without amendment by up to 10% as compared to the amount mentioned in </a:t>
            </a:r>
            <a:r>
              <a:rPr lang="en-US" sz="1300" b="1" i="1" dirty="0" smtClean="0">
                <a:solidFill>
                  <a:srgbClr val="FF0000"/>
                </a:solidFill>
              </a:rPr>
              <a:t>the G.A. </a:t>
            </a:r>
            <a:r>
              <a:rPr lang="en-US" sz="1300" b="1" i="1" dirty="0">
                <a:solidFill>
                  <a:srgbClr val="FF0000"/>
                </a:solidFill>
              </a:rPr>
              <a:t>Any other circumstances (including </a:t>
            </a:r>
            <a:r>
              <a:rPr lang="en-US" sz="1300" b="1" i="1" dirty="0" smtClean="0">
                <a:solidFill>
                  <a:srgbClr val="FF0000"/>
                </a:solidFill>
              </a:rPr>
              <a:t>where </a:t>
            </a:r>
            <a:r>
              <a:rPr lang="en-US" sz="1300" b="1" i="1" dirty="0">
                <a:solidFill>
                  <a:srgbClr val="FF0000"/>
                </a:solidFill>
              </a:rPr>
              <a:t>no Exceptional costs have been </a:t>
            </a:r>
            <a:r>
              <a:rPr lang="en-US" sz="1300" b="1" i="1" dirty="0" smtClean="0">
                <a:solidFill>
                  <a:srgbClr val="FF0000"/>
                </a:solidFill>
              </a:rPr>
              <a:t>foreseen) </a:t>
            </a:r>
            <a:r>
              <a:rPr lang="en-US" sz="1300" b="1" i="1" dirty="0">
                <a:solidFill>
                  <a:srgbClr val="FF0000"/>
                </a:solidFill>
              </a:rPr>
              <a:t>will require an amendment 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419872" y="4311323"/>
            <a:ext cx="288032" cy="180471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086112" y="4503217"/>
            <a:ext cx="288032" cy="180471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153372" y="5137607"/>
            <a:ext cx="288032" cy="180471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6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1008112"/>
          </a:xfrm>
        </p:spPr>
        <p:txBody>
          <a:bodyPr/>
          <a:lstStyle/>
          <a:p>
            <a:pPr algn="ctr"/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 in the "unit costs" system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600" b="0" dirty="0" smtClean="0"/>
              <a:t>4 meetings, 25 participants each, destination 2500 km =360 €</a:t>
            </a:r>
            <a:endParaRPr lang="en-US" altLang="en-US" sz="16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29</a:t>
            </a:fld>
            <a:endParaRPr lang="en-GB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1719997"/>
              </p:ext>
            </p:extLst>
          </p:nvPr>
        </p:nvGraphicFramePr>
        <p:xfrm>
          <a:off x="395536" y="2132856"/>
          <a:ext cx="8136903" cy="4156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3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0757">
                <a:tc>
                  <a:txBody>
                    <a:bodyPr/>
                    <a:lstStyle/>
                    <a:p>
                      <a:endParaRPr lang="en-GB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EACEA</a:t>
                      </a:r>
                    </a:p>
                    <a:p>
                      <a:pPr algn="ctr"/>
                      <a:r>
                        <a:rPr lang="fr-BE" sz="16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Unit </a:t>
                      </a:r>
                      <a:r>
                        <a:rPr lang="fr-BE" sz="16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costs</a:t>
                      </a:r>
                      <a:endParaRPr lang="en-GB" sz="16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Real </a:t>
                      </a:r>
                      <a:r>
                        <a:rPr lang="fr-BE" sz="1600" b="0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costs</a:t>
                      </a:r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Methodology</a:t>
                      </a:r>
                      <a:r>
                        <a:rPr lang="fr-BE" sz="16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BE" sz="1600" b="0" i="1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applied</a:t>
                      </a:r>
                      <a:r>
                        <a:rPr lang="fr-BE" sz="16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BE" sz="1600" b="0" i="1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within</a:t>
                      </a:r>
                      <a:r>
                        <a:rPr lang="fr-BE" sz="16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consortium</a:t>
                      </a:r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Balance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(UC-RC)</a:t>
                      </a:r>
                      <a:endParaRPr lang="en-GB" sz="1600" b="0" i="1" u="none" strike="noStrike" dirty="0" smtClean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b"/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1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2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3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100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368">
                <a:tc>
                  <a:txBody>
                    <a:bodyPr/>
                    <a:lstStyle/>
                    <a:p>
                      <a:pPr algn="ctr" fontAlgn="b"/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27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scenario 1 </a:t>
                      </a:r>
                      <a:r>
                        <a:rPr lang="en-GB" sz="16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36.000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37.000</a:t>
                      </a:r>
                      <a:endParaRPr lang="en-GB" sz="1800" b="1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07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scenario 2 </a:t>
                      </a:r>
                      <a:r>
                        <a:rPr lang="en-GB" sz="160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GB" sz="1600" b="0" i="1" u="none" strike="noStrike" dirty="0"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36.000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35.000</a:t>
                      </a:r>
                      <a:endParaRPr lang="en-GB" sz="1800" b="1" i="1" u="none" strike="noStrike" dirty="0"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+1.000</a:t>
                      </a:r>
                      <a:endParaRPr lang="en-GB" sz="1800" b="1" i="1" u="none" strike="noStrike" dirty="0"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02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marL="457200" lvl="1" indent="0" algn="ctr">
              <a:buNone/>
            </a:pP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OUTLINE</a:t>
            </a:r>
          </a:p>
          <a:p>
            <a:pPr marL="400050" lvl="1" indent="0">
              <a:buNone/>
            </a:pPr>
            <a:endParaRPr lang="fr-BE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00050" lvl="1" indent="0">
              <a:buNone/>
            </a:pPr>
            <a:r>
              <a:rPr lang="fr-BE" sz="2200" b="1" dirty="0" smtClean="0"/>
              <a:t>1) </a:t>
            </a:r>
            <a:r>
              <a:rPr lang="fr-BE" sz="2200" b="1" dirty="0" err="1" smtClean="0"/>
              <a:t>Financing</a:t>
            </a:r>
            <a:r>
              <a:rPr lang="fr-BE" sz="2200" b="1" dirty="0" smtClean="0"/>
              <a:t> </a:t>
            </a:r>
            <a:r>
              <a:rPr lang="fr-BE" sz="2200" b="1" dirty="0" err="1"/>
              <a:t>principles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2) Actual costs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3) Unit costs</a:t>
            </a:r>
          </a:p>
          <a:p>
            <a:pPr marL="400050" lvl="1" indent="0">
              <a:buNone/>
            </a:pPr>
            <a:r>
              <a:rPr lang="en-GB" sz="2200" dirty="0" smtClean="0"/>
              <a:t>4) Management of the Grant and amendments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5) Financial reporting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6) Final grant</a:t>
            </a:r>
          </a:p>
          <a:p>
            <a:pPr marL="400050" lvl="1" indent="0">
              <a:buNone/>
            </a:pPr>
            <a:r>
              <a:rPr lang="fr-BE" sz="2200" dirty="0" smtClean="0"/>
              <a:t>7) </a:t>
            </a:r>
            <a:r>
              <a:rPr lang="fr-BE" sz="2200" dirty="0" err="1" smtClean="0"/>
              <a:t>Checks</a:t>
            </a:r>
            <a:r>
              <a:rPr lang="fr-BE" sz="2200" dirty="0" smtClean="0"/>
              <a:t> &amp; Audits</a:t>
            </a:r>
            <a:endParaRPr lang="en-GB" sz="2200" dirty="0"/>
          </a:p>
          <a:p>
            <a:pPr marL="400050" lvl="1" indent="0">
              <a:buNone/>
            </a:pPr>
            <a:endParaRPr lang="fr-BE" sz="2300" b="1" dirty="0"/>
          </a:p>
          <a:p>
            <a:pPr marL="400050" lvl="1" indent="0">
              <a:buNone/>
            </a:pPr>
            <a:endParaRPr lang="fr-BE" sz="1200" b="1" dirty="0"/>
          </a:p>
          <a:p>
            <a:pPr marL="400050" lvl="1" indent="0" algn="ctr">
              <a:buNone/>
            </a:pP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NB: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note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document has no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value</a:t>
            </a:r>
            <a:endParaRPr lang="en-GB" sz="1400" b="0" i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6101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        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Costs of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stay: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rules</a:t>
            </a:r>
            <a:r>
              <a:rPr lang="en-GB" sz="2300" dirty="0">
                <a:solidFill>
                  <a:srgbClr val="FF0000"/>
                </a:solidFill>
              </a:rPr>
              <a:t/>
            </a:r>
            <a:br>
              <a:rPr lang="en-GB" sz="2300" dirty="0">
                <a:solidFill>
                  <a:srgbClr val="FF0000"/>
                </a:solidFill>
              </a:rPr>
            </a:br>
            <a:r>
              <a:rPr lang="en-GB" altLang="en-US" sz="2300" dirty="0">
                <a:solidFill>
                  <a:srgbClr val="FF0000"/>
                </a:solidFill>
              </a:rPr>
              <a:t/>
            </a:r>
            <a:br>
              <a:rPr lang="en-GB" altLang="en-US" sz="2300" dirty="0">
                <a:solidFill>
                  <a:srgbClr val="FF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680519"/>
          </a:xfrm>
        </p:spPr>
        <p:txBody>
          <a:bodyPr/>
          <a:lstStyle/>
          <a:p>
            <a:pPr marL="88900" lvl="1" indent="0" algn="just">
              <a:buNone/>
            </a:pPr>
            <a:endParaRPr lang="en-GB" sz="1400" b="0" dirty="0" smtClean="0"/>
          </a:p>
          <a:p>
            <a:pPr marL="88900" lvl="1" indent="0" algn="just">
              <a:buNone/>
            </a:pPr>
            <a:endParaRPr lang="en-GB" sz="1400" b="0" dirty="0"/>
          </a:p>
          <a:p>
            <a:pPr marL="88900" lvl="1" indent="0" algn="just">
              <a:buNone/>
            </a:pPr>
            <a:endParaRPr lang="en-GB" sz="1400" b="0" dirty="0" smtClean="0"/>
          </a:p>
          <a:p>
            <a:pPr marL="88900" lvl="1" indent="0" algn="just">
              <a:buNone/>
            </a:pPr>
            <a:endParaRPr lang="en-GB" sz="1400" b="0" dirty="0"/>
          </a:p>
          <a:p>
            <a:pPr marL="88900" lvl="1" indent="0" algn="just">
              <a:buNone/>
            </a:pPr>
            <a:endParaRPr lang="en-GB" sz="1200" dirty="0" smtClean="0"/>
          </a:p>
          <a:p>
            <a:pPr marL="0" indent="0" algn="ctr">
              <a:buNone/>
            </a:pPr>
            <a:endParaRPr lang="en-GB" sz="1400" b="1" i="0" dirty="0" smtClean="0"/>
          </a:p>
          <a:p>
            <a:pPr marL="0" indent="0" algn="ctr">
              <a:buNone/>
            </a:pPr>
            <a:endParaRPr lang="en-GB" sz="1400" b="1" i="0" dirty="0"/>
          </a:p>
          <a:p>
            <a:pPr marL="0" indent="0">
              <a:buNone/>
            </a:pPr>
            <a:r>
              <a:rPr lang="en-GB" sz="1400" b="1" i="0" dirty="0" smtClean="0"/>
              <a:t>Calculation: </a:t>
            </a:r>
          </a:p>
          <a:p>
            <a:pPr marL="0" indent="0">
              <a:buNone/>
            </a:pPr>
            <a:endParaRPr lang="en-GB" sz="1400" b="1" i="0" dirty="0" smtClean="0"/>
          </a:p>
          <a:p>
            <a:pPr marL="0" indent="0">
              <a:buNone/>
            </a:pPr>
            <a:r>
              <a:rPr lang="en-GB" sz="1400" b="1" i="0" dirty="0" smtClean="0"/>
              <a:t>number of days </a:t>
            </a:r>
            <a:r>
              <a:rPr lang="en-GB" sz="1400" b="1" i="0" dirty="0"/>
              <a:t>of </a:t>
            </a:r>
            <a:r>
              <a:rPr lang="en-GB" sz="1400" b="1" i="0" dirty="0" smtClean="0"/>
              <a:t>activities (</a:t>
            </a:r>
            <a:r>
              <a:rPr lang="en-GB" sz="1400" b="1" i="0" dirty="0"/>
              <a:t>including travel) </a:t>
            </a:r>
            <a:r>
              <a:rPr lang="en-GB" sz="1400" b="1" dirty="0" smtClean="0"/>
              <a:t>= </a:t>
            </a:r>
            <a:r>
              <a:rPr lang="en-GB" sz="1400" b="1" i="0" dirty="0" smtClean="0"/>
              <a:t>Number </a:t>
            </a:r>
            <a:r>
              <a:rPr lang="en-GB" sz="1400" b="1" i="0" dirty="0"/>
              <a:t>of unit </a:t>
            </a:r>
            <a:r>
              <a:rPr lang="en-GB" sz="1400" b="1" i="0" dirty="0" smtClean="0"/>
              <a:t>costs</a:t>
            </a:r>
          </a:p>
          <a:p>
            <a:pPr marL="0" indent="0" algn="ctr">
              <a:buNone/>
            </a:pPr>
            <a:endParaRPr lang="en-GB" sz="1400" dirty="0" smtClean="0"/>
          </a:p>
          <a:p>
            <a:pPr marL="0" indent="0" algn="ctr">
              <a:buNone/>
            </a:pPr>
            <a:r>
              <a:rPr lang="en-GB" sz="1400" dirty="0" smtClean="0"/>
              <a:t>Unit </a:t>
            </a:r>
            <a:r>
              <a:rPr lang="en-GB" sz="1400" dirty="0"/>
              <a:t>costs for </a:t>
            </a:r>
            <a:r>
              <a:rPr lang="en-GB" sz="1400" b="1" dirty="0"/>
              <a:t>staff</a:t>
            </a:r>
            <a:r>
              <a:rPr lang="en-GB" sz="1400" dirty="0"/>
              <a:t>              unit costs for </a:t>
            </a:r>
            <a:r>
              <a:rPr lang="en-GB" sz="1400" b="1" dirty="0"/>
              <a:t>students</a:t>
            </a:r>
          </a:p>
          <a:p>
            <a:pPr marL="0" indent="0" algn="ctr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i="0" dirty="0" smtClean="0"/>
          </a:p>
          <a:p>
            <a:pPr marL="0" indent="0" algn="ctr">
              <a:buNone/>
            </a:pPr>
            <a:endParaRPr lang="en-GB" sz="1400" dirty="0" smtClean="0"/>
          </a:p>
          <a:p>
            <a:pPr marL="0" indent="0" algn="ctr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i="0" dirty="0"/>
          </a:p>
          <a:p>
            <a:pPr marL="0" lvl="0" indent="0">
              <a:buNone/>
            </a:pPr>
            <a:r>
              <a:rPr lang="en-GB" sz="1400" b="1" dirty="0" smtClean="0"/>
              <a:t>	Staff:</a:t>
            </a:r>
            <a:r>
              <a:rPr lang="en-GB" sz="1400" dirty="0" smtClean="0"/>
              <a:t> </a:t>
            </a:r>
            <a:r>
              <a:rPr lang="en-GB" sz="1400" dirty="0"/>
              <a:t>up to </a:t>
            </a:r>
            <a:r>
              <a:rPr lang="en-GB" sz="1400" dirty="0" smtClean="0"/>
              <a:t>14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day/between 15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</a:t>
            </a:r>
            <a:r>
              <a:rPr lang="en-GB" sz="1400" dirty="0"/>
              <a:t>and 60</a:t>
            </a:r>
            <a:r>
              <a:rPr lang="en-GB" sz="1400" baseline="30000" dirty="0"/>
              <a:t>th</a:t>
            </a:r>
            <a:r>
              <a:rPr lang="en-GB" sz="1400" dirty="0"/>
              <a:t> </a:t>
            </a:r>
            <a:r>
              <a:rPr lang="en-GB" sz="1400" dirty="0" smtClean="0"/>
              <a:t>day/between </a:t>
            </a:r>
            <a:r>
              <a:rPr lang="en-GB" sz="1400" dirty="0"/>
              <a:t>61</a:t>
            </a:r>
            <a:r>
              <a:rPr lang="en-GB" sz="1400" baseline="30000" dirty="0"/>
              <a:t>st</a:t>
            </a:r>
            <a:r>
              <a:rPr lang="en-GB" sz="1400" dirty="0"/>
              <a:t> day and up to 3 </a:t>
            </a:r>
            <a:r>
              <a:rPr lang="en-GB" sz="1400" dirty="0" smtClean="0"/>
              <a:t>	months</a:t>
            </a:r>
          </a:p>
          <a:p>
            <a:pPr marL="0" lvl="0" indent="0">
              <a:buNone/>
            </a:pPr>
            <a:endParaRPr lang="en-GB" sz="1400" dirty="0" smtClean="0"/>
          </a:p>
          <a:p>
            <a:pPr marL="0" lvl="0" indent="0">
              <a:buNone/>
            </a:pPr>
            <a:r>
              <a:rPr lang="en-GB" sz="1400" dirty="0" smtClean="0"/>
              <a:t>	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endParaRPr lang="en-GB" sz="1400" b="1" dirty="0" smtClean="0">
              <a:solidFill>
                <a:srgbClr val="FF0000"/>
              </a:solidFill>
            </a:endParaRPr>
          </a:p>
          <a:p>
            <a:endParaRPr lang="en-GB" sz="1400" dirty="0"/>
          </a:p>
        </p:txBody>
      </p:sp>
      <p:sp>
        <p:nvSpPr>
          <p:cNvPr id="2" name="Not Equal 1"/>
          <p:cNvSpPr/>
          <p:nvPr/>
        </p:nvSpPr>
        <p:spPr bwMode="auto">
          <a:xfrm>
            <a:off x="4151387" y="4510633"/>
            <a:ext cx="576064" cy="288032"/>
          </a:xfrm>
          <a:prstGeom prst="mathNotEqual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 smtClean="0"/>
          </a:p>
          <a:p>
            <a:fld id="{14F0E55B-1EBF-4C63-9883-404455EB20A7}" type="slidenum">
              <a:rPr lang="en-GB" altLang="en-US" smtClean="0"/>
              <a:pPr/>
              <a:t>30</a:t>
            </a:fld>
            <a:endParaRPr lang="en-GB" altLang="en-US" dirty="0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755576" y="1894039"/>
            <a:ext cx="7920880" cy="94093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1" indent="0" algn="just">
              <a:buNone/>
            </a:pPr>
            <a:r>
              <a:rPr lang="en-GB" sz="1600" dirty="0" smtClean="0">
                <a:solidFill>
                  <a:srgbClr val="0F5494"/>
                </a:solidFill>
              </a:rPr>
              <a:t>Staff/students activities </a:t>
            </a:r>
            <a:r>
              <a:rPr lang="en-GB" sz="1600" dirty="0">
                <a:solidFill>
                  <a:srgbClr val="0F5494"/>
                </a:solidFill>
              </a:rPr>
              <a:t>outside city </a:t>
            </a:r>
            <a:r>
              <a:rPr lang="en-GB" sz="1600" dirty="0" smtClean="0">
                <a:solidFill>
                  <a:srgbClr val="0F5494"/>
                </a:solidFill>
              </a:rPr>
              <a:t>of their </a:t>
            </a:r>
            <a:r>
              <a:rPr lang="en-GB" sz="1600" dirty="0">
                <a:solidFill>
                  <a:srgbClr val="0F5494"/>
                </a:solidFill>
              </a:rPr>
              <a:t>home institution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9506100"/>
              </p:ext>
            </p:extLst>
          </p:nvPr>
        </p:nvGraphicFramePr>
        <p:xfrm>
          <a:off x="755576" y="5013176"/>
          <a:ext cx="792088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3056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0F5494"/>
                          </a:solidFill>
                        </a:rPr>
                        <a:t>Staff</a:t>
                      </a:r>
                      <a:endParaRPr lang="en-GB" b="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120 €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0F5494"/>
                          </a:solidFill>
                        </a:rPr>
                        <a:t>50 € </a:t>
                      </a:r>
                      <a:endParaRPr lang="en-GB" b="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DAYS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Up to 14</a:t>
                      </a:r>
                      <a:r>
                        <a:rPr lang="en-GB" sz="1600" b="0" i="1" kern="1200" baseline="300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 day</a:t>
                      </a: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15th – 60th 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61st – 3 months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0" kern="1200" dirty="0" smtClean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15th – 90th 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</a:rPr>
                        <a:t>Students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55 €</a:t>
                      </a:r>
                    </a:p>
                  </a:txBody>
                  <a:tcPr anchor="ctr">
                    <a:solidFill>
                      <a:srgbClr val="DDF0C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40 €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14610">
            <a:off x="7081921" y="1066881"/>
            <a:ext cx="1672872" cy="15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99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56792"/>
            <a:ext cx="8229600" cy="504974"/>
          </a:xfrm>
        </p:spPr>
        <p:txBody>
          <a:bodyPr/>
          <a:lstStyle/>
          <a:p>
            <a:pPr algn="ctr"/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 of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stay: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rules</a:t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  <a:r>
              <a:rPr lang="en-GB" sz="2300" dirty="0">
                <a:solidFill>
                  <a:srgbClr val="FF0000"/>
                </a:solidFill>
              </a:rPr>
              <a:t/>
            </a:r>
            <a:br>
              <a:rPr lang="en-GB" sz="2300" dirty="0">
                <a:solidFill>
                  <a:srgbClr val="FF0000"/>
                </a:solidFill>
              </a:rPr>
            </a:br>
            <a:r>
              <a:rPr lang="en-GB" altLang="en-US" sz="2300" dirty="0">
                <a:solidFill>
                  <a:srgbClr val="FF0000"/>
                </a:solidFill>
              </a:rPr>
              <a:t/>
            </a:r>
            <a:br>
              <a:rPr lang="en-GB" altLang="en-US" sz="2300" dirty="0">
                <a:solidFill>
                  <a:srgbClr val="FF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496944" cy="4320479"/>
          </a:xfrm>
        </p:spPr>
        <p:txBody>
          <a:bodyPr/>
          <a:lstStyle/>
          <a:p>
            <a:pPr marL="0" indent="0"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400" b="1" i="0" dirty="0" smtClean="0"/>
              <a:t>A </a:t>
            </a:r>
            <a:r>
              <a:rPr lang="en-GB" sz="1400" b="1" i="0" dirty="0"/>
              <a:t>staff </a:t>
            </a:r>
            <a:r>
              <a:rPr lang="en-GB" sz="1400" b="1" i="0" dirty="0" smtClean="0"/>
              <a:t>(Paris): </a:t>
            </a:r>
            <a:r>
              <a:rPr lang="en-GB" sz="1400" i="0" dirty="0" smtClean="0"/>
              <a:t>activity in Brussels during </a:t>
            </a:r>
            <a:r>
              <a:rPr lang="en-GB" sz="1400" i="0" dirty="0"/>
              <a:t>2 </a:t>
            </a:r>
            <a:r>
              <a:rPr lang="en-GB" sz="1400" i="0" dirty="0" smtClean="0"/>
              <a:t>days (</a:t>
            </a:r>
            <a:r>
              <a:rPr lang="en-GB" sz="1400" i="0" dirty="0" err="1" smtClean="0"/>
              <a:t>inc.</a:t>
            </a:r>
            <a:r>
              <a:rPr lang="en-GB" sz="1400" i="0" dirty="0" smtClean="0"/>
              <a:t> travel)</a:t>
            </a:r>
          </a:p>
          <a:p>
            <a:pPr marL="0" indent="0">
              <a:buNone/>
            </a:pPr>
            <a:r>
              <a:rPr lang="en-GB" sz="1400" b="1" i="0" dirty="0" smtClean="0"/>
              <a:t>	           </a:t>
            </a:r>
            <a:r>
              <a:rPr lang="en-GB" sz="1400" b="1" i="0" u="sng" dirty="0" smtClean="0"/>
              <a:t>Max. 2 </a:t>
            </a:r>
            <a:r>
              <a:rPr lang="en-GB" sz="1400" b="1" i="0" u="sng" dirty="0"/>
              <a:t>unit costs of 120 </a:t>
            </a:r>
            <a:r>
              <a:rPr lang="en-GB" sz="1400" b="1" i="0" u="sng" dirty="0" smtClean="0"/>
              <a:t>€ (TOTAL: 240 €)</a:t>
            </a:r>
          </a:p>
          <a:p>
            <a:pPr marL="0" indent="0">
              <a:buNone/>
            </a:pPr>
            <a:endParaRPr lang="en-GB" sz="1400" b="1" i="0" u="sng" dirty="0"/>
          </a:p>
          <a:p>
            <a:pPr marL="0" indent="0">
              <a:buNone/>
            </a:pPr>
            <a:endParaRPr lang="en-GB" sz="1400" b="1" i="0" dirty="0"/>
          </a:p>
          <a:p>
            <a:pPr marL="0" indent="0">
              <a:buNone/>
            </a:pPr>
            <a:r>
              <a:rPr lang="en-GB" sz="1400" b="1" i="0" dirty="0" smtClean="0"/>
              <a:t>A </a:t>
            </a:r>
            <a:r>
              <a:rPr lang="en-GB" sz="1400" b="1" i="0" dirty="0"/>
              <a:t>staff </a:t>
            </a:r>
            <a:r>
              <a:rPr lang="en-GB" sz="1400" b="1" i="0" dirty="0" smtClean="0"/>
              <a:t>(Paris): </a:t>
            </a:r>
            <a:r>
              <a:rPr lang="en-GB" sz="1400" i="0" dirty="0" smtClean="0"/>
              <a:t>activity </a:t>
            </a:r>
            <a:r>
              <a:rPr lang="en-GB" sz="1400" i="0" dirty="0"/>
              <a:t>in Brussels </a:t>
            </a:r>
            <a:r>
              <a:rPr lang="en-GB" sz="1400" i="0" dirty="0" smtClean="0"/>
              <a:t>during </a:t>
            </a:r>
            <a:r>
              <a:rPr lang="en-GB" sz="1400" i="0" dirty="0"/>
              <a:t>20 </a:t>
            </a:r>
            <a:r>
              <a:rPr lang="en-GB" sz="1400" i="0" dirty="0" smtClean="0"/>
              <a:t>days (</a:t>
            </a:r>
            <a:r>
              <a:rPr lang="en-GB" sz="1400" i="0" dirty="0" err="1" smtClean="0"/>
              <a:t>inc.</a:t>
            </a:r>
            <a:r>
              <a:rPr lang="en-GB" sz="1400" i="0" dirty="0" smtClean="0"/>
              <a:t> travel)</a:t>
            </a:r>
          </a:p>
          <a:p>
            <a:pPr marL="0" indent="0">
              <a:buNone/>
            </a:pPr>
            <a:r>
              <a:rPr lang="en-GB" sz="1400" b="1" i="0" dirty="0" smtClean="0"/>
              <a:t>	           </a:t>
            </a:r>
            <a:r>
              <a:rPr lang="en-GB" sz="1400" b="1" i="0" u="sng" dirty="0" smtClean="0"/>
              <a:t>Max. 14 </a:t>
            </a:r>
            <a:r>
              <a:rPr lang="en-GB" sz="1400" b="1" i="0" u="sng" dirty="0"/>
              <a:t>unit costs of 120 </a:t>
            </a:r>
            <a:r>
              <a:rPr lang="en-GB" sz="1400" b="1" i="0" u="sng" dirty="0" smtClean="0"/>
              <a:t>€ + </a:t>
            </a:r>
            <a:r>
              <a:rPr lang="en-GB" sz="1400" b="1" i="0" u="sng" dirty="0"/>
              <a:t>6 unit costs of 70 </a:t>
            </a:r>
            <a:r>
              <a:rPr lang="en-GB" sz="1400" b="1" i="0" u="sng" dirty="0" smtClean="0"/>
              <a:t>€ (TOTAL: </a:t>
            </a:r>
            <a:r>
              <a:rPr lang="en-GB" sz="1400" b="1" i="0" u="sng" dirty="0"/>
              <a:t>2.100 </a:t>
            </a:r>
            <a:r>
              <a:rPr lang="en-GB" sz="1400" b="1" i="0" u="sng" dirty="0" smtClean="0"/>
              <a:t>€)</a:t>
            </a:r>
          </a:p>
          <a:p>
            <a:pPr marL="0" indent="0">
              <a:buNone/>
            </a:pPr>
            <a:endParaRPr lang="en-GB" sz="1400" b="1" i="0" u="sng" dirty="0" smtClean="0"/>
          </a:p>
          <a:p>
            <a:pPr marL="0" indent="0">
              <a:buNone/>
            </a:pPr>
            <a:endParaRPr lang="en-GB" sz="1400" b="1" i="0" u="sng" dirty="0"/>
          </a:p>
          <a:p>
            <a:pPr marL="0" indent="0">
              <a:buNone/>
            </a:pPr>
            <a:r>
              <a:rPr lang="en-GB" sz="1400" b="1" i="0" dirty="0" smtClean="0"/>
              <a:t>A </a:t>
            </a:r>
            <a:r>
              <a:rPr lang="en-GB" sz="1400" b="1" i="0" dirty="0"/>
              <a:t>student </a:t>
            </a:r>
            <a:r>
              <a:rPr lang="en-GB" sz="1400" b="1" i="0" dirty="0" smtClean="0"/>
              <a:t>(Paris): </a:t>
            </a:r>
            <a:r>
              <a:rPr lang="en-GB" sz="1400" i="0" dirty="0"/>
              <a:t>activity in Berlin </a:t>
            </a:r>
            <a:r>
              <a:rPr lang="en-GB" sz="1400" i="0" dirty="0" smtClean="0"/>
              <a:t>during </a:t>
            </a:r>
            <a:r>
              <a:rPr lang="en-GB" sz="1400" i="0" dirty="0"/>
              <a:t>22 </a:t>
            </a:r>
            <a:r>
              <a:rPr lang="en-GB" sz="1400" i="0" dirty="0" smtClean="0"/>
              <a:t>days (</a:t>
            </a:r>
            <a:r>
              <a:rPr lang="en-GB" sz="1400" i="0" dirty="0" err="1" smtClean="0"/>
              <a:t>inc.</a:t>
            </a:r>
            <a:r>
              <a:rPr lang="en-GB" sz="1400" i="0" dirty="0" smtClean="0"/>
              <a:t> travel)</a:t>
            </a:r>
            <a:endParaRPr lang="en-GB" sz="1400" i="0" u="sng" dirty="0" smtClean="0"/>
          </a:p>
          <a:p>
            <a:pPr marL="0" indent="0">
              <a:buNone/>
            </a:pPr>
            <a:r>
              <a:rPr lang="en-GB" sz="1400" b="1" i="0" dirty="0" smtClean="0"/>
              <a:t>	           </a:t>
            </a:r>
            <a:r>
              <a:rPr lang="en-GB" sz="1400" b="1" i="0" u="sng" dirty="0" smtClean="0"/>
              <a:t>Max. 14 </a:t>
            </a:r>
            <a:r>
              <a:rPr lang="en-GB" sz="1400" b="1" i="0" u="sng" dirty="0"/>
              <a:t>unit costs of 55 €</a:t>
            </a:r>
            <a:r>
              <a:rPr lang="en-GB" sz="1400" b="1" i="0" u="sng" dirty="0" smtClean="0"/>
              <a:t> + </a:t>
            </a:r>
            <a:r>
              <a:rPr lang="en-GB" sz="1400" b="1" i="0" u="sng" dirty="0"/>
              <a:t>8 unit costs of 40 </a:t>
            </a:r>
            <a:r>
              <a:rPr lang="en-GB" sz="1400" b="1" i="0" u="sng" dirty="0" smtClean="0"/>
              <a:t>€ (TOTAL: </a:t>
            </a:r>
            <a:r>
              <a:rPr lang="en-GB" sz="1400" b="1" i="0" u="sng" dirty="0"/>
              <a:t>1.090 </a:t>
            </a:r>
            <a:r>
              <a:rPr lang="en-GB" sz="1400" b="1" i="0" u="sng" dirty="0" smtClean="0"/>
              <a:t>€)</a:t>
            </a:r>
            <a:endParaRPr lang="en-GB" sz="1400" b="1" i="0" u="sng" dirty="0"/>
          </a:p>
          <a:p>
            <a:pPr marL="0" indent="0">
              <a:buNone/>
            </a:pPr>
            <a:endParaRPr lang="en-GB" sz="1400" b="1" i="0" dirty="0"/>
          </a:p>
          <a:p>
            <a:pPr marL="0" indent="0" algn="ctr">
              <a:buNone/>
            </a:pPr>
            <a:endParaRPr lang="en-GB" sz="1400" dirty="0" smtClean="0"/>
          </a:p>
          <a:p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31</a:t>
            </a:fld>
            <a:endParaRPr lang="en-GB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946875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23900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83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5486400" cy="566738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fld id="{E02D3809-15FD-45C1-8290-613EA6032538}" type="slidenum">
              <a:rPr lang="en-GB" smtClean="0"/>
              <a:pPr/>
              <a:t>32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631086241"/>
              </p:ext>
            </p:extLst>
          </p:nvPr>
        </p:nvGraphicFramePr>
        <p:xfrm>
          <a:off x="642107" y="2452827"/>
          <a:ext cx="8034349" cy="205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555884" y="3795475"/>
            <a:ext cx="197842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00" b="1" i="1" dirty="0"/>
              <a:t>*</a:t>
            </a:r>
            <a:r>
              <a:rPr lang="en-GB" sz="1300" i="1" dirty="0"/>
              <a:t>Non-exhaustive list</a:t>
            </a:r>
            <a:r>
              <a:rPr lang="en-GB" sz="1300" b="1" i="1" dirty="0"/>
              <a:t> </a:t>
            </a: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755576" y="5085184"/>
            <a:ext cx="7920880" cy="113840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600" b="1" i="1" dirty="0">
                <a:solidFill>
                  <a:srgbClr val="C00000"/>
                </a:solidFill>
              </a:rPr>
              <a:t>To send with Final Financial statement</a:t>
            </a:r>
            <a:r>
              <a:rPr lang="en-GB" sz="1600" i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GB" sz="1600" dirty="0">
              <a:solidFill>
                <a:srgbClr val="C00000"/>
              </a:solidFill>
            </a:endParaRPr>
          </a:p>
          <a:p>
            <a:pPr algn="ctr"/>
            <a:r>
              <a:rPr lang="en-GB" sz="1600" dirty="0"/>
              <a:t>Any prior authorisation from the Agency</a:t>
            </a:r>
          </a:p>
          <a:p>
            <a:pPr marL="3175" algn="ctr"/>
            <a:endParaRPr lang="en-GB" sz="15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1560" y="2459973"/>
            <a:ext cx="5171478" cy="2604861"/>
            <a:chOff x="-2634735" y="97124"/>
            <a:chExt cx="5171478" cy="2604861"/>
          </a:xfrm>
        </p:grpSpPr>
        <p:sp>
          <p:nvSpPr>
            <p:cNvPr id="10" name="Rounded Rectangle 9"/>
            <p:cNvSpPr/>
            <p:nvPr/>
          </p:nvSpPr>
          <p:spPr>
            <a:xfrm>
              <a:off x="-2634735" y="1870799"/>
              <a:ext cx="2584284" cy="83118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14667" y="97124"/>
              <a:ext cx="2422076" cy="1461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kern="12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795122" y="4414154"/>
            <a:ext cx="2182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 smtClean="0">
                <a:solidFill>
                  <a:schemeClr val="bg1"/>
                </a:solidFill>
              </a:rPr>
              <a:t>Exceptional costs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7" name="Round Same Side Corner Rectangle 4"/>
          <p:cNvSpPr/>
          <p:nvPr/>
        </p:nvSpPr>
        <p:spPr>
          <a:xfrm>
            <a:off x="3331485" y="4018578"/>
            <a:ext cx="4480876" cy="7649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kern="1200" dirty="0">
              <a:solidFill>
                <a:schemeClr val="accent2"/>
              </a:solidFill>
            </a:endParaRPr>
          </a:p>
          <a:p>
            <a:pPr marL="114300" lvl="1" indent="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300" kern="1200" dirty="0">
              <a:solidFill>
                <a:schemeClr val="accent2"/>
              </a:solidFill>
            </a:endParaRPr>
          </a:p>
          <a:p>
            <a:pPr marL="177800" lvl="1" indent="-1778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kern="1200" dirty="0">
              <a:solidFill>
                <a:schemeClr val="accent2"/>
              </a:solidFill>
            </a:endParaRPr>
          </a:p>
          <a:p>
            <a:pPr marL="114300" lvl="1" indent="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kern="1200" dirty="0">
              <a:solidFill>
                <a:schemeClr val="accent2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21315" y="4233648"/>
            <a:ext cx="5211124" cy="870381"/>
            <a:chOff x="4145872" y="1017044"/>
            <a:chExt cx="5670645" cy="1387728"/>
          </a:xfrm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6407984" y="-1165500"/>
              <a:ext cx="1225987" cy="5591078"/>
            </a:xfrm>
            <a:prstGeom prst="round2SameRect">
              <a:avLst/>
            </a:prstGeom>
            <a:solidFill>
              <a:srgbClr val="DDF0C8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Round Same Side Corner Rectangle 4"/>
            <p:cNvSpPr/>
            <p:nvPr/>
          </p:nvSpPr>
          <p:spPr>
            <a:xfrm>
              <a:off x="4145872" y="1017044"/>
              <a:ext cx="5200499" cy="138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>
                <a:solidFill>
                  <a:schemeClr val="accent2"/>
                </a:solidFill>
              </a:endParaRPr>
            </a:p>
            <a:p>
              <a:pPr marL="177800" lvl="1" indent="-1778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>
                <a:solidFill>
                  <a:schemeClr val="accent2"/>
                </a:solidFill>
              </a:endParaRPr>
            </a:p>
            <a:p>
              <a:pPr marL="1143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677436" y="4447225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 indent="-177800"/>
            <a:r>
              <a:rPr lang="en-GB" sz="1300" dirty="0">
                <a:solidFill>
                  <a:schemeClr val="accent2"/>
                </a:solidFill>
              </a:rPr>
              <a:t>Proof of the actual cost of the travel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24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33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buNone/>
            </a:pPr>
            <a:endParaRPr lang="en-US" b="1" i="0" kern="1200" cap="small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b="1" i="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lvl="1" indent="0">
              <a:buClr>
                <a:schemeClr val="bg1"/>
              </a:buClr>
              <a:buNone/>
            </a:pPr>
            <a:r>
              <a:rPr lang="en-GB" sz="23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4) </a:t>
            </a:r>
            <a:r>
              <a:rPr lang="en-GB" sz="23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Management of the Grant and amendments</a:t>
            </a:r>
            <a:endParaRPr lang="en-GB" sz="2300" i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2300" b="1" kern="1200" cap="small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300" b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5) Financial Reporting</a:t>
            </a:r>
          </a:p>
          <a:p>
            <a:pPr marL="0" indent="0">
              <a:buNone/>
            </a:pPr>
            <a:endParaRPr lang="en-US" sz="2300" b="1" kern="1200" cap="small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300" b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GB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) Calculation of the Final </a:t>
            </a:r>
            <a:r>
              <a:rPr lang="en-GB" sz="2300" b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Grant</a:t>
            </a:r>
          </a:p>
          <a:p>
            <a:pPr marL="0" indent="0">
              <a:buNone/>
            </a:pPr>
            <a:endParaRPr lang="en-GB" sz="2300" b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fr-BE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7) </a:t>
            </a:r>
            <a:r>
              <a:rPr lang="fr-BE" sz="2300" b="1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Checks</a:t>
            </a:r>
            <a:r>
              <a:rPr lang="fr-BE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&amp; Audits</a:t>
            </a:r>
            <a:r>
              <a:rPr lang="en-GB" altLang="en-US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(Art. II.27)</a:t>
            </a:r>
            <a:endParaRPr lang="en-US" sz="2300" b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61950" lvl="1" indent="0">
              <a:buClr>
                <a:schemeClr val="bg1"/>
              </a:buClr>
              <a:buNone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US" sz="1600" i="1" dirty="0"/>
          </a:p>
          <a:p>
            <a:pPr marL="0" lvl="1" indent="0" algn="ctr">
              <a:buClr>
                <a:schemeClr val="bg1"/>
              </a:buClr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100" dirty="0" smtClean="0"/>
          </a:p>
          <a:p>
            <a:pPr marL="342900" lvl="1" indent="-342900" algn="ctr">
              <a:buClr>
                <a:schemeClr val="bg1"/>
              </a:buClr>
            </a:pPr>
            <a:endParaRPr lang="en-US" sz="2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196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34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endParaRPr lang="en-US" b="1" i="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61950" lvl="1" indent="0">
              <a:buClr>
                <a:schemeClr val="bg1"/>
              </a:buClr>
              <a:buNone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100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7504" y="12687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indent="0" algn="ctr">
              <a:buClr>
                <a:schemeClr val="bg1"/>
              </a:buClr>
              <a:buNone/>
            </a:pPr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4) Management of the </a:t>
            </a:r>
            <a:r>
              <a:rPr lang="en-GB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Grant and amendments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95536" y="1992288"/>
            <a:ext cx="8280920" cy="50060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lvl="2" algn="ctr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85725" lvl="2" algn="ctr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Grant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paid on the bank account of the coordinator (Art I.5 of GA)</a:t>
            </a:r>
          </a:p>
          <a:p>
            <a:pPr lvl="2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395849" y="2708920"/>
            <a:ext cx="8280920" cy="351162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latin typeface="Tahoma" pitchFamily="34" charset="0"/>
              <a:cs typeface="Tahoma" pitchFamily="34" charset="0"/>
            </a:endParaRPr>
          </a:p>
          <a:p>
            <a:pPr marL="266700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66700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Methods for distributing the grant/reimbursing the costs between     coordinator and partners         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Detailed in </a:t>
            </a:r>
            <a:r>
              <a:rPr lang="en-GB" altLang="en-US" sz="1800" b="1" cap="small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Partnership Agreement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1257300" lvl="2" indent="-342900">
              <a:buClr>
                <a:srgbClr val="0F5494"/>
              </a:buClr>
              <a:buAutoNum type="alphaLcParenR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decision on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HOW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reimburse costs (</a:t>
            </a:r>
            <a:r>
              <a:rPr lang="en-GB" altLang="en-US" sz="1800" u="sng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in particular UC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1257300" lvl="2" indent="-342900">
              <a:buClr>
                <a:srgbClr val="0F5494"/>
              </a:buClr>
              <a:buAutoNum type="alphaLcParenR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decision on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WHERE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pay (/to whom)</a:t>
            </a:r>
          </a:p>
          <a:p>
            <a:pPr lvl="2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c) decision on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WHEN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pay</a:t>
            </a:r>
          </a:p>
          <a:p>
            <a:pPr marL="273050" lvl="2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73050" lvl="2">
              <a:buClr>
                <a:srgbClr val="0F5494"/>
              </a:buClr>
            </a:pP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No ideal / unique / imposed method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&gt;&gt;&gt; specific situation of each partner should be taken into account</a:t>
            </a:r>
            <a:endParaRPr lang="en-GB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73050" lvl="2" algn="ctr">
              <a:buClr>
                <a:srgbClr val="0F5494"/>
              </a:buClr>
            </a:pPr>
            <a:endParaRPr lang="en-GB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73050" lvl="2">
              <a:buClr>
                <a:srgbClr val="0F5494"/>
              </a:buClr>
            </a:pP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Transfers amongst project beneficiaries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&gt;&gt;&gt;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only to institutional 						bank accounts</a:t>
            </a:r>
            <a:endParaRPr lang="en-GB" altLang="en-US" sz="16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0F5494"/>
              </a:buClr>
            </a:pP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3580512" y="3140968"/>
            <a:ext cx="385192" cy="235509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5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437" y="1988840"/>
            <a:ext cx="6729367" cy="3995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4439" y="5593864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later than one month before the end of the project!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1278554"/>
            <a:ext cx="41044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b="1" dirty="0" smtClean="0">
                <a:solidFill>
                  <a:srgbClr val="000099"/>
                </a:solidFill>
              </a:rPr>
              <a:t>Art.  II.12 of Grant Agreement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xmlns="" val="27808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1268760"/>
            <a:ext cx="2742565" cy="49523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582" y="1428450"/>
            <a:ext cx="4469130" cy="4592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24744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Request change of			Done through…….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xmlns="" val="17591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1257301"/>
            <a:ext cx="8745415" cy="663575"/>
          </a:xfrm>
        </p:spPr>
        <p:txBody>
          <a:bodyPr/>
          <a:lstStyle/>
          <a:p>
            <a:pPr algn="ctr"/>
            <a:r>
              <a:rPr lang="fr-BE" altLang="en-US" dirty="0" err="1" smtClean="0">
                <a:solidFill>
                  <a:srgbClr val="FF0000"/>
                </a:solidFill>
              </a:rPr>
              <a:t>Before</a:t>
            </a:r>
            <a:r>
              <a:rPr lang="fr-BE" altLang="en-US" dirty="0" smtClean="0">
                <a:solidFill>
                  <a:srgbClr val="FF0000"/>
                </a:solidFill>
              </a:rPr>
              <a:t> </a:t>
            </a:r>
            <a:r>
              <a:rPr lang="fr-BE" altLang="en-US" dirty="0" err="1" smtClean="0">
                <a:solidFill>
                  <a:srgbClr val="FF0000"/>
                </a:solidFill>
              </a:rPr>
              <a:t>Asking</a:t>
            </a:r>
            <a:r>
              <a:rPr lang="fr-BE" altLang="en-US" dirty="0" smtClean="0">
                <a:solidFill>
                  <a:srgbClr val="FF0000"/>
                </a:solidFill>
              </a:rPr>
              <a:t> for an </a:t>
            </a:r>
            <a:r>
              <a:rPr lang="fr-BE" altLang="en-US" dirty="0" err="1" smtClean="0">
                <a:solidFill>
                  <a:srgbClr val="FF0000"/>
                </a:solidFill>
              </a:rPr>
              <a:t>Amendment</a:t>
            </a:r>
            <a:r>
              <a:rPr lang="fr-BE" altLang="en-US" dirty="0" smtClean="0">
                <a:solidFill>
                  <a:srgbClr val="FF0000"/>
                </a:solidFill>
              </a:rPr>
              <a:t> 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2133600"/>
            <a:ext cx="8979877" cy="4622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Principle</a:t>
            </a: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: the application is the baseline for project implementation</a:t>
            </a:r>
          </a:p>
          <a:p>
            <a:pPr marL="0" indent="0">
              <a:buFontTx/>
              <a:buNone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Estimate the </a:t>
            </a:r>
            <a:r>
              <a:rPr lang="en-GB" sz="20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impact of the proposed </a:t>
            </a: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change on the project: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Compare this change/deviation with the initial work plan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Make sure it stays within the scope of the project and complies with the programme's rules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Who does it affect – one partner/the whole partnership?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Does it have an effect on the project budget?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Does it have an effect on the project timeframe?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Any risk that the project will not deliver </a:t>
            </a:r>
            <a:r>
              <a:rPr lang="en-GB" altLang="en-US" sz="2000" dirty="0" smtClean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the </a:t>
            </a: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planned outputs?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Reflect on alternative solutions (fall-back plan)</a:t>
            </a:r>
          </a:p>
          <a:p>
            <a:pPr>
              <a:defRPr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72375-64C4-42AD-86A9-6DDBA5A0886E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15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936625"/>
          </a:xfrm>
        </p:spPr>
        <p:txBody>
          <a:bodyPr/>
          <a:lstStyle/>
          <a:p>
            <a:pPr algn="ctr"/>
            <a: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Budget Transfers</a:t>
            </a:r>
            <a:b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(between budget headings)</a:t>
            </a:r>
            <a:r>
              <a:rPr lang="en-GB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3234424"/>
              </p:ext>
            </p:extLst>
          </p:nvPr>
        </p:nvGraphicFramePr>
        <p:xfrm>
          <a:off x="563552" y="1844824"/>
          <a:ext cx="8435280" cy="180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38</a:t>
            </a:fld>
            <a:endParaRPr lang="en-GB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3839310" y="3657524"/>
            <a:ext cx="5060114" cy="1019162"/>
            <a:chOff x="3184354" y="2116213"/>
            <a:chExt cx="5250928" cy="1474899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5077673" y="233504"/>
              <a:ext cx="1464289" cy="5250928"/>
            </a:xfrm>
            <a:prstGeom prst="round2Same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3200598" y="2116213"/>
              <a:ext cx="5179447" cy="1033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800" b="1" i="1" kern="1200" dirty="0" smtClean="0">
                  <a:solidFill>
                    <a:srgbClr val="C00000"/>
                  </a:solidFill>
                </a:rPr>
                <a:t> </a:t>
              </a:r>
            </a:p>
            <a:p>
              <a:pPr marL="171450" lvl="1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800" b="1" i="1" kern="1200" dirty="0" smtClean="0">
                  <a:solidFill>
                    <a:srgbClr val="C00000"/>
                  </a:solidFill>
                </a:rPr>
                <a:t> Amendment</a:t>
              </a:r>
              <a:endParaRPr lang="en-GB" sz="1800" kern="1200" dirty="0">
                <a:solidFill>
                  <a:schemeClr val="accent2"/>
                </a:solidFill>
              </a:endParaRPr>
            </a:p>
            <a:p>
              <a:pPr marL="177800" lvl="2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800" kern="1200" dirty="0" smtClean="0">
                  <a:solidFill>
                    <a:schemeClr val="accent2"/>
                  </a:solidFill>
                </a:rPr>
                <a:t> Ceilings cannot be exceeded</a:t>
              </a:r>
              <a:endParaRPr lang="en-GB" sz="1800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8659" y="3613590"/>
            <a:ext cx="3084367" cy="1063096"/>
            <a:chOff x="73825" y="1827201"/>
            <a:chExt cx="3036700" cy="1700733"/>
          </a:xfrm>
        </p:grpSpPr>
        <p:sp>
          <p:nvSpPr>
            <p:cNvPr id="9" name="Rounded Rectangle 8"/>
            <p:cNvSpPr/>
            <p:nvPr/>
          </p:nvSpPr>
          <p:spPr>
            <a:xfrm>
              <a:off x="73825" y="1827201"/>
              <a:ext cx="3036700" cy="1700733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56848" y="1910224"/>
              <a:ext cx="2870654" cy="1534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 smtClean="0">
                  <a:solidFill>
                    <a:schemeClr val="accent2"/>
                  </a:solidFill>
                </a:rPr>
                <a:t>Increase by MORE than 10%  </a:t>
              </a:r>
              <a:endParaRPr lang="en-GB" sz="2000" b="1" kern="1200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3147221"/>
              </p:ext>
            </p:extLst>
          </p:nvPr>
        </p:nvGraphicFramePr>
        <p:xfrm>
          <a:off x="589294" y="4791288"/>
          <a:ext cx="8310128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3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2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2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20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Staff </a:t>
                      </a:r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costs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%</a:t>
                      </a:r>
                      <a:r>
                        <a:rPr lang="fr-BE" sz="15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of total </a:t>
                      </a:r>
                      <a:r>
                        <a:rPr lang="fr-BE" sz="15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grant</a:t>
                      </a:r>
                      <a:r>
                        <a:rPr lang="fr-BE" sz="15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in G.A.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Proposed</a:t>
                      </a:r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increase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Effect</a:t>
                      </a:r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on % of total </a:t>
                      </a:r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grant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Dec</a:t>
                      </a:r>
                      <a:r>
                        <a:rPr lang="fr-BE" sz="15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ision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Max </a:t>
                      </a:r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ceiling</a:t>
                      </a:r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:</a:t>
                      </a:r>
                      <a:r>
                        <a:rPr lang="fr-BE" sz="1600" baseline="0" dirty="0" smtClean="0">
                          <a:solidFill>
                            <a:srgbClr val="0F5494"/>
                          </a:solidFill>
                        </a:rPr>
                        <a:t> 40%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30%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+20%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36%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Amendment</a:t>
                      </a:r>
                      <a:r>
                        <a:rPr lang="fr-BE" sz="1600" baseline="0" dirty="0" smtClean="0">
                          <a:solidFill>
                            <a:srgbClr val="0F5494"/>
                          </a:solidFill>
                        </a:rPr>
                        <a:t> possible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35%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+20%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42%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Not </a:t>
                      </a:r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allowed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31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678746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33500" y="1320374"/>
            <a:ext cx="7200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altLang="en-US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Budget Transfers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1 = NO </a:t>
            </a:r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amendment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39</a:t>
            </a:fld>
            <a:endParaRPr lang="en-GB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702" y="2204863"/>
            <a:ext cx="7514395" cy="383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19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315506"/>
            <a:ext cx="813690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  <a:buClr>
                <a:srgbClr val="009FBA"/>
              </a:buClr>
            </a:pPr>
            <a:r>
              <a:rPr lang="en-GB" altLang="en-US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BUDGET MODEL</a:t>
            </a:r>
          </a:p>
          <a:p>
            <a:pPr lvl="1" algn="ctr">
              <a:spcBef>
                <a:spcPct val="20000"/>
              </a:spcBef>
              <a:buClr>
                <a:srgbClr val="009FBA"/>
              </a:buClr>
            </a:pPr>
            <a:r>
              <a:rPr lang="en-GB" altLang="en-US" sz="2000" cap="small" dirty="0" smtClean="0">
                <a:solidFill>
                  <a:srgbClr val="9A001D"/>
                </a:solidFill>
                <a:latin typeface="+mj-lt"/>
                <a:ea typeface="+mj-ea"/>
                <a:cs typeface="+mj-cs"/>
              </a:rPr>
              <a:t>(Annex </a:t>
            </a:r>
            <a:r>
              <a:rPr lang="en-GB" altLang="en-US" sz="2000" cap="small" dirty="0">
                <a:solidFill>
                  <a:srgbClr val="9A001D"/>
                </a:solidFill>
                <a:latin typeface="+mj-lt"/>
                <a:ea typeface="+mj-ea"/>
                <a:cs typeface="+mj-cs"/>
              </a:rPr>
              <a:t>III of Grant </a:t>
            </a:r>
            <a:r>
              <a:rPr lang="en-GB" altLang="en-US" sz="2000" cap="small" dirty="0" smtClean="0">
                <a:solidFill>
                  <a:srgbClr val="9A001D"/>
                </a:solidFill>
                <a:latin typeface="+mj-lt"/>
                <a:ea typeface="+mj-ea"/>
                <a:cs typeface="+mj-cs"/>
              </a:rPr>
              <a:t>Agreement) </a:t>
            </a:r>
            <a:endParaRPr lang="en-GB" altLang="en-US" sz="2000" cap="small" dirty="0">
              <a:solidFill>
                <a:srgbClr val="9A001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838" y="2276872"/>
            <a:ext cx="681471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7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1454007"/>
            <a:ext cx="7200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altLang="en-US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Budget Transfers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2 – </a:t>
            </a:r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amendment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40</a:t>
            </a:fld>
            <a:endParaRPr lang="en-GB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75" y="2223448"/>
            <a:ext cx="7506741" cy="402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92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41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5) Financial Monitoring and Reporting</a:t>
            </a:r>
            <a:endParaRPr lang="en-US" b="1" i="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61950" lvl="1" indent="0">
              <a:buClr>
                <a:schemeClr val="bg1"/>
              </a:buClr>
              <a:buNone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1600" b="0" dirty="0" smtClean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rgbClr val="2D5EC1"/>
                </a:solidFill>
              </a:rPr>
              <a:t>Financial monitoring per budget heading/partner/WP </a:t>
            </a:r>
            <a:r>
              <a:rPr lang="en-US" sz="1600" b="0" u="sng" dirty="0">
                <a:solidFill>
                  <a:srgbClr val="2D5EC1"/>
                </a:solidFill>
              </a:rPr>
              <a:t>during project implementation</a:t>
            </a:r>
            <a:r>
              <a:rPr lang="en-US" sz="1600" b="0" dirty="0">
                <a:solidFill>
                  <a:srgbClr val="2D5EC1"/>
                </a:solidFill>
              </a:rPr>
              <a:t> </a:t>
            </a:r>
            <a:r>
              <a:rPr lang="en-US" sz="1600" b="0" dirty="0" smtClean="0">
                <a:solidFill>
                  <a:srgbClr val="2D5EC1"/>
                </a:solidFill>
              </a:rPr>
              <a:t>(for budget consumption)</a:t>
            </a:r>
          </a:p>
          <a:p>
            <a:pPr marL="0" lvl="1" indent="0">
              <a:buClr>
                <a:srgbClr val="0F5494"/>
              </a:buClr>
              <a:buNone/>
            </a:pPr>
            <a:endParaRPr lang="en-US" sz="1600" b="0" dirty="0" smtClean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600" b="0" dirty="0">
                <a:solidFill>
                  <a:srgbClr val="2D5EC1"/>
                </a:solidFill>
              </a:rPr>
              <a:t>Statement on the use of the previous pre-financing </a:t>
            </a:r>
            <a:r>
              <a:rPr lang="en-GB" sz="1600" b="0" dirty="0" smtClean="0">
                <a:solidFill>
                  <a:srgbClr val="2D5EC1"/>
                </a:solidFill>
              </a:rPr>
              <a:t>for PR and request </a:t>
            </a:r>
            <a:r>
              <a:rPr lang="en-GB" sz="1600" b="0" dirty="0">
                <a:solidFill>
                  <a:srgbClr val="2D5EC1"/>
                </a:solidFill>
              </a:rPr>
              <a:t>for second pre-financing</a:t>
            </a: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1600" b="0" dirty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600" b="0" dirty="0" smtClean="0">
                <a:solidFill>
                  <a:srgbClr val="2D5EC1"/>
                </a:solidFill>
              </a:rPr>
              <a:t>Financial </a:t>
            </a:r>
            <a:r>
              <a:rPr lang="en-GB" sz="1600" b="0" dirty="0">
                <a:solidFill>
                  <a:srgbClr val="2D5EC1"/>
                </a:solidFill>
              </a:rPr>
              <a:t>reporting </a:t>
            </a:r>
            <a:r>
              <a:rPr lang="en-GB" sz="1600" b="0" dirty="0" smtClean="0">
                <a:solidFill>
                  <a:srgbClr val="2D5EC1"/>
                </a:solidFill>
              </a:rPr>
              <a:t>at</a:t>
            </a:r>
            <a:r>
              <a:rPr lang="en-GB" sz="1600" b="0" u="sng" dirty="0" smtClean="0">
                <a:solidFill>
                  <a:srgbClr val="2D5EC1"/>
                </a:solidFill>
              </a:rPr>
              <a:t> </a:t>
            </a:r>
            <a:r>
              <a:rPr lang="en-US" sz="1600" b="0" u="sng" dirty="0">
                <a:solidFill>
                  <a:srgbClr val="2D5EC1"/>
                </a:solidFill>
              </a:rPr>
              <a:t>final </a:t>
            </a:r>
            <a:r>
              <a:rPr lang="en-US" sz="1600" b="0" u="sng" dirty="0" smtClean="0">
                <a:solidFill>
                  <a:srgbClr val="2D5EC1"/>
                </a:solidFill>
              </a:rPr>
              <a:t>report stage, supported by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Audit </a:t>
            </a:r>
            <a:r>
              <a:rPr lang="en-GB" sz="14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Certificate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GB" sz="14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Report of Factual Findings on the Final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Financial </a:t>
            </a:r>
            <a:r>
              <a:rPr lang="en-GB" sz="14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Report - Type II)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1400" i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US" sz="1600" i="1" dirty="0"/>
          </a:p>
          <a:p>
            <a:pPr marL="0" lvl="1" indent="0" algn="ctr">
              <a:buClr>
                <a:schemeClr val="bg1"/>
              </a:buClr>
              <a:buNone/>
            </a:pPr>
            <a:r>
              <a:rPr lang="en-GB" sz="1400" b="0" dirty="0">
                <a:solidFill>
                  <a:srgbClr val="00CC00"/>
                </a:solidFill>
              </a:rPr>
              <a:t>Financial Statements </a:t>
            </a:r>
            <a:r>
              <a:rPr lang="en-GB" sz="1400" b="0" dirty="0" smtClean="0">
                <a:solidFill>
                  <a:srgbClr val="00CC00"/>
                </a:solidFill>
              </a:rPr>
              <a:t>(".</a:t>
            </a:r>
            <a:r>
              <a:rPr lang="en-GB" sz="1400" b="0" dirty="0" err="1">
                <a:solidFill>
                  <a:srgbClr val="00CC00"/>
                </a:solidFill>
              </a:rPr>
              <a:t>xls</a:t>
            </a:r>
            <a:r>
              <a:rPr lang="en-GB" sz="1400" b="0" dirty="0">
                <a:solidFill>
                  <a:srgbClr val="00CC00"/>
                </a:solidFill>
              </a:rPr>
              <a:t>" format) </a:t>
            </a:r>
            <a:r>
              <a:rPr lang="en-GB" sz="1400" b="0" dirty="0" smtClean="0">
                <a:solidFill>
                  <a:srgbClr val="00CC00"/>
                </a:solidFill>
              </a:rPr>
              <a:t>available </a:t>
            </a:r>
            <a:r>
              <a:rPr lang="en-GB" sz="1400" b="0" dirty="0">
                <a:solidFill>
                  <a:srgbClr val="00CC00"/>
                </a:solidFill>
              </a:rPr>
              <a:t>at:</a:t>
            </a:r>
          </a:p>
          <a:p>
            <a:pPr marL="0" lvl="1" indent="0" algn="ctr">
              <a:buClr>
                <a:schemeClr val="bg1"/>
              </a:buClr>
              <a:buNone/>
            </a:pPr>
            <a:r>
              <a:rPr lang="en-US" sz="1400" b="0" dirty="0">
                <a:solidFill>
                  <a:srgbClr val="00CC00"/>
                </a:solidFill>
                <a:hlinkClick r:id="rId3"/>
              </a:rPr>
              <a:t>https://</a:t>
            </a:r>
            <a:r>
              <a:rPr lang="en-US" sz="1400" b="0" dirty="0" smtClean="0">
                <a:solidFill>
                  <a:srgbClr val="00CC00"/>
                </a:solidFill>
                <a:hlinkClick r:id="rId3"/>
              </a:rPr>
              <a:t>eacea.ec.europa.eu/erasmus-plus/beneficiaries-space_en</a:t>
            </a:r>
            <a:r>
              <a:rPr lang="en-US" sz="1400" b="0" dirty="0" smtClean="0">
                <a:solidFill>
                  <a:srgbClr val="00CC00"/>
                </a:solidFill>
              </a:rPr>
              <a:t> </a:t>
            </a:r>
            <a:endParaRPr lang="en-US" sz="1400" b="0" dirty="0">
              <a:solidFill>
                <a:srgbClr val="00CC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100" dirty="0" smtClean="0"/>
          </a:p>
          <a:p>
            <a:pPr marL="342900" lvl="1" indent="-342900" algn="ctr">
              <a:buClr>
                <a:schemeClr val="bg1"/>
              </a:buClr>
            </a:pPr>
            <a:endParaRPr lang="en-US" sz="2100" dirty="0"/>
          </a:p>
          <a:p>
            <a:endParaRPr lang="en-GB" dirty="0"/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628584" y="2056391"/>
            <a:ext cx="7472844" cy="79208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1" algn="just"/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>
                <a:solidFill>
                  <a:srgbClr val="2D5EC1"/>
                </a:solidFill>
              </a:rPr>
              <a:t>Financial statements (Excel)        main financial reporting tool:</a:t>
            </a:r>
          </a:p>
          <a:p>
            <a:pPr marL="88900" lvl="1" indent="0" algn="just">
              <a:buNone/>
            </a:pPr>
            <a:endParaRPr lang="en-GB" sz="1600" dirty="0">
              <a:solidFill>
                <a:srgbClr val="0F5494"/>
              </a:solidFill>
            </a:endParaRPr>
          </a:p>
        </p:txBody>
      </p:sp>
      <p:sp>
        <p:nvSpPr>
          <p:cNvPr id="6" name="Right Arrow 4"/>
          <p:cNvSpPr/>
          <p:nvPr/>
        </p:nvSpPr>
        <p:spPr bwMode="auto">
          <a:xfrm>
            <a:off x="3882985" y="2236411"/>
            <a:ext cx="432048" cy="21602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7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576982"/>
          </a:xfrm>
        </p:spPr>
        <p:txBody>
          <a:bodyPr/>
          <a:lstStyle/>
          <a:p>
            <a:pPr marL="0" lvl="1" algn="ctr">
              <a:spcBef>
                <a:spcPct val="20000"/>
              </a:spcBef>
              <a:buClr>
                <a:schemeClr val="bg1"/>
              </a:buClr>
            </a:pP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6) Calculation of the Final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04557"/>
          </a:xfrm>
        </p:spPr>
        <p:txBody>
          <a:bodyPr/>
          <a:lstStyle/>
          <a:p>
            <a:pPr marL="177800" lvl="1" indent="0" algn="ctr">
              <a:buNone/>
            </a:pPr>
            <a:r>
              <a:rPr lang="en-GB" sz="1500" b="0" dirty="0" smtClean="0"/>
              <a:t>Grant will never exceed maximum </a:t>
            </a:r>
            <a:r>
              <a:rPr lang="en-GB" sz="1500" b="0" dirty="0"/>
              <a:t>amount </a:t>
            </a:r>
            <a:r>
              <a:rPr lang="en-GB" sz="1500" b="0" dirty="0" smtClean="0"/>
              <a:t>indicated </a:t>
            </a:r>
            <a:r>
              <a:rPr lang="en-GB" sz="1500" b="0" dirty="0"/>
              <a:t>in </a:t>
            </a:r>
            <a:r>
              <a:rPr lang="en-GB" sz="1500" b="0" dirty="0" smtClean="0"/>
              <a:t>Grant Agreement </a:t>
            </a:r>
            <a:endParaRPr lang="en-GB" sz="1500" b="0" dirty="0"/>
          </a:p>
          <a:p>
            <a:pPr marL="177800" lvl="1" indent="0" algn="just">
              <a:buNone/>
            </a:pPr>
            <a:endParaRPr lang="en-GB" sz="1500" dirty="0" smtClean="0"/>
          </a:p>
          <a:p>
            <a:pPr marL="177800" lvl="1" indent="0" algn="just">
              <a:buNone/>
            </a:pPr>
            <a:endParaRPr lang="en-GB" sz="1500" dirty="0" smtClean="0"/>
          </a:p>
          <a:p>
            <a:pPr lvl="1" algn="just"/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42</a:t>
            </a:fld>
            <a:endParaRPr lang="en-GB" altLang="en-US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371900" y="2492896"/>
            <a:ext cx="8568952" cy="410872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lvl="1" indent="0" algn="ctr">
              <a:buNone/>
            </a:pPr>
            <a:r>
              <a:rPr lang="en-GB" sz="1800" b="1" cap="small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FINAL </a:t>
            </a:r>
            <a:r>
              <a:rPr lang="en-GB" sz="1800" b="1" cap="small" dirty="0">
                <a:solidFill>
                  <a:srgbClr val="0F54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GRANT  </a:t>
            </a:r>
          </a:p>
          <a:p>
            <a:pPr marL="177800" lvl="1" indent="0" algn="just">
              <a:buNone/>
            </a:pPr>
            <a:endParaRPr lang="en-GB" sz="1500" dirty="0">
              <a:solidFill>
                <a:srgbClr val="0F5494"/>
              </a:solidFill>
            </a:endParaRPr>
          </a:p>
          <a:p>
            <a:pPr marL="520700" lvl="1" indent="-342900" algn="just">
              <a:buAutoNum type="arabicParenR"/>
            </a:pPr>
            <a:r>
              <a:rPr lang="en-GB" sz="1500" dirty="0" smtClean="0">
                <a:solidFill>
                  <a:srgbClr val="0F5494"/>
                </a:solidFill>
              </a:rPr>
              <a:t>Examination of:     	a. </a:t>
            </a:r>
            <a:r>
              <a:rPr lang="en-GB" sz="1500" dirty="0">
                <a:solidFill>
                  <a:srgbClr val="0F5494"/>
                </a:solidFill>
              </a:rPr>
              <a:t>financial </a:t>
            </a:r>
            <a:r>
              <a:rPr lang="en-GB" sz="1500" dirty="0" smtClean="0">
                <a:solidFill>
                  <a:srgbClr val="0F5494"/>
                </a:solidFill>
              </a:rPr>
              <a:t>statements	</a:t>
            </a:r>
          </a:p>
          <a:p>
            <a:pPr marL="177800" lvl="1" algn="just"/>
            <a:r>
              <a:rPr lang="en-GB" sz="1500" dirty="0">
                <a:solidFill>
                  <a:srgbClr val="0F5494"/>
                </a:solidFill>
              </a:rPr>
              <a:t>	</a:t>
            </a:r>
            <a:r>
              <a:rPr lang="en-GB" sz="1500" dirty="0" smtClean="0">
                <a:solidFill>
                  <a:srgbClr val="0F5494"/>
                </a:solidFill>
              </a:rPr>
              <a:t>		b. </a:t>
            </a:r>
            <a:r>
              <a:rPr lang="en-GB" sz="1500" dirty="0">
                <a:solidFill>
                  <a:srgbClr val="0F5494"/>
                </a:solidFill>
              </a:rPr>
              <a:t>eligibility of activities </a:t>
            </a:r>
            <a:r>
              <a:rPr lang="en-GB" sz="1500" dirty="0" smtClean="0">
                <a:solidFill>
                  <a:srgbClr val="0F5494"/>
                </a:solidFill>
              </a:rPr>
              <a:t>implemented</a:t>
            </a:r>
          </a:p>
          <a:p>
            <a:pPr marL="177800" lvl="1" algn="just"/>
            <a:r>
              <a:rPr lang="en-GB" sz="1500" dirty="0" smtClean="0">
                <a:solidFill>
                  <a:srgbClr val="0F5494"/>
                </a:solidFill>
              </a:rPr>
              <a:t>			c. </a:t>
            </a:r>
            <a:r>
              <a:rPr lang="en-GB" sz="1500" dirty="0">
                <a:solidFill>
                  <a:srgbClr val="0F5494"/>
                </a:solidFill>
              </a:rPr>
              <a:t>eligibility of declared </a:t>
            </a:r>
            <a:r>
              <a:rPr lang="en-GB" sz="1500" dirty="0" smtClean="0">
                <a:solidFill>
                  <a:srgbClr val="0F5494"/>
                </a:solidFill>
              </a:rPr>
              <a:t>expenses</a:t>
            </a:r>
          </a:p>
          <a:p>
            <a:pPr marL="177800" lvl="1" algn="just"/>
            <a:endParaRPr lang="en-GB" sz="1500" dirty="0" smtClean="0">
              <a:solidFill>
                <a:srgbClr val="0F5494"/>
              </a:solidFill>
            </a:endParaRPr>
          </a:p>
          <a:p>
            <a:pPr marL="177800" lvl="1" algn="just"/>
            <a:r>
              <a:rPr lang="en-GB" sz="1500" dirty="0" smtClean="0">
                <a:solidFill>
                  <a:srgbClr val="0F5494"/>
                </a:solidFill>
              </a:rPr>
              <a:t>2)  E</a:t>
            </a:r>
            <a:r>
              <a:rPr lang="fr-BE" sz="1500" dirty="0" err="1" smtClean="0">
                <a:solidFill>
                  <a:srgbClr val="0F5494"/>
                </a:solidFill>
              </a:rPr>
              <a:t>xamination</a:t>
            </a:r>
            <a:r>
              <a:rPr lang="fr-BE" sz="1500" dirty="0" smtClean="0">
                <a:solidFill>
                  <a:srgbClr val="0F5494"/>
                </a:solidFill>
              </a:rPr>
              <a:t> of </a:t>
            </a:r>
            <a:r>
              <a:rPr lang="fr-BE" sz="1500" dirty="0" err="1" smtClean="0">
                <a:solidFill>
                  <a:srgbClr val="0F5494"/>
                </a:solidFill>
              </a:rPr>
              <a:t>potential</a:t>
            </a:r>
            <a:r>
              <a:rPr lang="fr-BE" sz="1500" dirty="0" smtClean="0">
                <a:solidFill>
                  <a:srgbClr val="0F5494"/>
                </a:solidFill>
              </a:rPr>
              <a:t> penalties </a:t>
            </a:r>
            <a:r>
              <a:rPr lang="fr-BE" sz="1500" dirty="0" err="1" smtClean="0">
                <a:solidFill>
                  <a:srgbClr val="0F5494"/>
                </a:solidFill>
              </a:rPr>
              <a:t>applied</a:t>
            </a:r>
            <a:r>
              <a:rPr lang="fr-BE" sz="1500" dirty="0" smtClean="0">
                <a:solidFill>
                  <a:srgbClr val="0F5494"/>
                </a:solidFill>
              </a:rPr>
              <a:t> on maximum Grant</a:t>
            </a:r>
          </a:p>
          <a:p>
            <a:pPr marL="177800" lvl="1" algn="just"/>
            <a:endParaRPr lang="fr-BE" sz="1500" dirty="0" smtClean="0">
              <a:solidFill>
                <a:srgbClr val="0F5494"/>
              </a:solidFill>
            </a:endParaRPr>
          </a:p>
          <a:p>
            <a:pPr marL="542925" lvl="1" indent="-365125">
              <a:buAutoNum type="arabicParenR" startAt="3"/>
            </a:pPr>
            <a:r>
              <a:rPr lang="fr-BE" sz="1500" u="sng" dirty="0" smtClean="0">
                <a:solidFill>
                  <a:srgbClr val="0F5494"/>
                </a:solidFill>
              </a:rPr>
              <a:t>FINAL GRANT = LOWEST </a:t>
            </a:r>
            <a:r>
              <a:rPr lang="fr-BE" sz="1500" u="sng" dirty="0">
                <a:solidFill>
                  <a:srgbClr val="0F5494"/>
                </a:solidFill>
              </a:rPr>
              <a:t>VALUE </a:t>
            </a:r>
            <a:r>
              <a:rPr lang="fr-BE" sz="1500" dirty="0" err="1">
                <a:solidFill>
                  <a:srgbClr val="0F5494"/>
                </a:solidFill>
              </a:rPr>
              <a:t>between</a:t>
            </a:r>
            <a:r>
              <a:rPr lang="fr-BE" sz="1500" dirty="0">
                <a:solidFill>
                  <a:srgbClr val="0F5494"/>
                </a:solidFill>
              </a:rPr>
              <a:t> </a:t>
            </a:r>
            <a:r>
              <a:rPr lang="fr-BE" sz="1500" dirty="0" smtClean="0">
                <a:solidFill>
                  <a:srgbClr val="0F5494"/>
                </a:solidFill>
              </a:rPr>
              <a:t>maximum Grant </a:t>
            </a:r>
            <a:r>
              <a:rPr lang="fr-BE" sz="1500" dirty="0" err="1" smtClean="0">
                <a:solidFill>
                  <a:srgbClr val="0F5494"/>
                </a:solidFill>
              </a:rPr>
              <a:t>reduced</a:t>
            </a:r>
            <a:r>
              <a:rPr lang="fr-BE" sz="1500" dirty="0" smtClean="0">
                <a:solidFill>
                  <a:srgbClr val="0F5494"/>
                </a:solidFill>
              </a:rPr>
              <a:t> by penalty(</a:t>
            </a:r>
            <a:r>
              <a:rPr lang="fr-BE" sz="1500" dirty="0" err="1" smtClean="0">
                <a:solidFill>
                  <a:srgbClr val="0F5494"/>
                </a:solidFill>
              </a:rPr>
              <a:t>ies</a:t>
            </a:r>
            <a:r>
              <a:rPr lang="fr-BE" sz="1500" dirty="0" smtClean="0">
                <a:solidFill>
                  <a:srgbClr val="0F5494"/>
                </a:solidFill>
              </a:rPr>
              <a:t>) and </a:t>
            </a:r>
            <a:r>
              <a:rPr lang="fr-BE" sz="1500" dirty="0" err="1" smtClean="0">
                <a:solidFill>
                  <a:srgbClr val="0F5494"/>
                </a:solidFill>
              </a:rPr>
              <a:t>result</a:t>
            </a:r>
            <a:r>
              <a:rPr lang="fr-BE" sz="1500" dirty="0" smtClean="0">
                <a:solidFill>
                  <a:srgbClr val="0F5494"/>
                </a:solidFill>
              </a:rPr>
              <a:t>   of </a:t>
            </a:r>
            <a:r>
              <a:rPr lang="fr-BE" sz="1500" dirty="0" err="1" smtClean="0">
                <a:solidFill>
                  <a:srgbClr val="0F5494"/>
                </a:solidFill>
              </a:rPr>
              <a:t>examination</a:t>
            </a:r>
            <a:r>
              <a:rPr lang="fr-BE" sz="1500" dirty="0" smtClean="0">
                <a:solidFill>
                  <a:srgbClr val="0F5494"/>
                </a:solidFill>
              </a:rPr>
              <a:t> 1</a:t>
            </a:r>
          </a:p>
          <a:p>
            <a:pPr marL="542925" lvl="1" indent="-365125" algn="just">
              <a:buAutoNum type="arabicParenR" startAt="3"/>
            </a:pPr>
            <a:endParaRPr lang="fr-BE" sz="1500" dirty="0" smtClean="0">
              <a:solidFill>
                <a:srgbClr val="0F5494"/>
              </a:solidFill>
            </a:endParaRPr>
          </a:p>
          <a:p>
            <a:pPr marL="542925" lvl="1" indent="-365125" algn="just">
              <a:buAutoNum type="arabicParenR" startAt="3"/>
            </a:pPr>
            <a:endParaRPr lang="en-GB" sz="1500" dirty="0">
              <a:solidFill>
                <a:srgbClr val="0F5494"/>
              </a:solidFill>
            </a:endParaRPr>
          </a:p>
          <a:p>
            <a:pPr marL="177800" lvl="1" indent="0" algn="just">
              <a:buNone/>
            </a:pPr>
            <a:r>
              <a:rPr lang="en-GB" sz="1500" dirty="0">
                <a:solidFill>
                  <a:srgbClr val="0F5494"/>
                </a:solidFill>
              </a:rPr>
              <a:t>	</a:t>
            </a:r>
            <a:r>
              <a:rPr lang="en-GB" sz="1800" dirty="0" smtClean="0">
                <a:solidFill>
                  <a:srgbClr val="0F5494"/>
                </a:solidFill>
              </a:rPr>
              <a:t>FINAL GRANT </a:t>
            </a:r>
            <a:r>
              <a:rPr lang="en-GB" sz="1500" u="sng" dirty="0">
                <a:solidFill>
                  <a:srgbClr val="FF0000"/>
                </a:solidFill>
              </a:rPr>
              <a:t>MINUS</a:t>
            </a:r>
            <a:r>
              <a:rPr lang="en-GB" sz="1800" dirty="0">
                <a:solidFill>
                  <a:srgbClr val="0F5494"/>
                </a:solidFill>
              </a:rPr>
              <a:t> </a:t>
            </a:r>
            <a:r>
              <a:rPr lang="en-GB" sz="1800" dirty="0" smtClean="0">
                <a:solidFill>
                  <a:srgbClr val="0F5494"/>
                </a:solidFill>
              </a:rPr>
              <a:t>PRE-FINANCINGS     </a:t>
            </a:r>
            <a:endParaRPr lang="fr-BE" sz="1500" dirty="0"/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1" name="Right Arrow 4"/>
          <p:cNvSpPr/>
          <p:nvPr/>
        </p:nvSpPr>
        <p:spPr bwMode="auto">
          <a:xfrm rot="20294038">
            <a:off x="6069535" y="5523647"/>
            <a:ext cx="633172" cy="18021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ight Arrow 4"/>
          <p:cNvSpPr/>
          <p:nvPr/>
        </p:nvSpPr>
        <p:spPr bwMode="auto">
          <a:xfrm rot="1259818">
            <a:off x="6069958" y="5988829"/>
            <a:ext cx="633172" cy="18021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0094" y="518184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Positive </a:t>
            </a:r>
            <a:r>
              <a:rPr lang="en-GB" dirty="0"/>
              <a:t>value: </a:t>
            </a:r>
            <a:r>
              <a:rPr lang="en-GB" u="sng" cap="small" dirty="0" smtClean="0"/>
              <a:t>balance payment</a:t>
            </a:r>
            <a:endParaRPr lang="en-GB" u="sng" cap="small" dirty="0"/>
          </a:p>
        </p:txBody>
      </p:sp>
      <p:sp>
        <p:nvSpPr>
          <p:cNvPr id="15" name="TextBox 14"/>
          <p:cNvSpPr txBox="1"/>
          <p:nvPr/>
        </p:nvSpPr>
        <p:spPr>
          <a:xfrm>
            <a:off x="6830094" y="58813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Negative </a:t>
            </a:r>
            <a:r>
              <a:rPr lang="en-GB" dirty="0"/>
              <a:t>value: </a:t>
            </a:r>
            <a:r>
              <a:rPr lang="en-GB" u="sng" cap="small" dirty="0" smtClean="0"/>
              <a:t>recovery</a:t>
            </a:r>
            <a:endParaRPr lang="en-GB" u="sng" cap="small" dirty="0"/>
          </a:p>
        </p:txBody>
      </p:sp>
    </p:spTree>
    <p:extLst>
      <p:ext uri="{BB962C8B-B14F-4D97-AF65-F5344CB8AC3E}">
        <p14:creationId xmlns:p14="http://schemas.microsoft.com/office/powerpoint/2010/main" xmlns="" val="10908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21F3-5B24-469A-9DDE-831A5A7D41F7}" type="slidenum">
              <a:rPr lang="en-GB" altLang="en-US" smtClean="0"/>
              <a:pPr/>
              <a:t>43</a:t>
            </a:fld>
            <a:endParaRPr lang="en-GB" altLang="en-US"/>
          </a:p>
        </p:txBody>
      </p:sp>
      <p:sp>
        <p:nvSpPr>
          <p:cNvPr id="3" name="Down Arrow Callout 2"/>
          <p:cNvSpPr/>
          <p:nvPr/>
        </p:nvSpPr>
        <p:spPr bwMode="auto">
          <a:xfrm>
            <a:off x="827584" y="1484784"/>
            <a:ext cx="1584176" cy="1440160"/>
          </a:xfrm>
          <a:prstGeom prst="downArrow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873696116"/>
              </p:ext>
            </p:extLst>
          </p:nvPr>
        </p:nvGraphicFramePr>
        <p:xfrm>
          <a:off x="323528" y="1124744"/>
          <a:ext cx="403244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64088" y="3140968"/>
            <a:ext cx="3240360" cy="1207680"/>
            <a:chOff x="2888880" y="1953220"/>
            <a:chExt cx="2853894" cy="1207680"/>
          </a:xfrm>
        </p:grpSpPr>
        <p:sp>
          <p:nvSpPr>
            <p:cNvPr id="7" name="Rounded Rectangle 6"/>
            <p:cNvSpPr/>
            <p:nvPr/>
          </p:nvSpPr>
          <p:spPr>
            <a:xfrm>
              <a:off x="2888880" y="1953220"/>
              <a:ext cx="2853894" cy="11991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889101" y="2031999"/>
              <a:ext cx="2783650" cy="1128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 dirty="0" smtClean="0">
                  <a:solidFill>
                    <a:schemeClr val="tx1"/>
                  </a:solidFill>
                </a:rPr>
                <a:t>Penalties ?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(for poor performance or non-respect of visibility obligations)</a:t>
              </a:r>
              <a:endParaRPr lang="en-GB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76056" y="5037428"/>
            <a:ext cx="5462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NO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5487615"/>
            <a:ext cx="3312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YES </a:t>
            </a:r>
            <a:r>
              <a:rPr lang="en-GB" dirty="0" smtClean="0"/>
              <a:t>for "Poor performance"</a:t>
            </a:r>
          </a:p>
          <a:p>
            <a:r>
              <a:rPr lang="en-GB" dirty="0" smtClean="0"/>
              <a:t>(Minus 25% of Max Grant = 637,500 €)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4407495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/>
              <a:t>FINAL GRANT</a:t>
            </a:r>
            <a:endParaRPr lang="en-GB" sz="2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080501" y="6063679"/>
            <a:ext cx="3523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YES </a:t>
            </a:r>
            <a:r>
              <a:rPr lang="en-GB" dirty="0" smtClean="0"/>
              <a:t>for "Visibility obligations"</a:t>
            </a:r>
          </a:p>
          <a:p>
            <a:r>
              <a:rPr lang="en-GB" dirty="0" smtClean="0"/>
              <a:t>(Minus 20% of Max Grant = 680,000 €) </a:t>
            </a:r>
            <a:endParaRPr lang="en-GB" dirty="0"/>
          </a:p>
        </p:txBody>
      </p:sp>
      <p:sp>
        <p:nvSpPr>
          <p:cNvPr id="15" name="Left-Right Arrow 14"/>
          <p:cNvSpPr/>
          <p:nvPr/>
        </p:nvSpPr>
        <p:spPr bwMode="auto">
          <a:xfrm>
            <a:off x="4499992" y="3640181"/>
            <a:ext cx="648072" cy="288032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5037427"/>
            <a:ext cx="24449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Eligible grant </a:t>
            </a:r>
            <a:r>
              <a:rPr lang="en-GB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650,000 €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5571325"/>
            <a:ext cx="38667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Max grant reduced by penalty </a:t>
            </a:r>
            <a:r>
              <a:rPr lang="en-GB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637,500 €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6156011"/>
            <a:ext cx="24449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Eligible grant </a:t>
            </a:r>
            <a:r>
              <a:rPr lang="en-GB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650,000 €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508104" y="4340113"/>
            <a:ext cx="0" cy="6973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532440" y="4315861"/>
            <a:ext cx="0" cy="17478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660232" y="4340113"/>
            <a:ext cx="0" cy="114750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Left Arrow 25"/>
          <p:cNvSpPr/>
          <p:nvPr/>
        </p:nvSpPr>
        <p:spPr bwMode="auto">
          <a:xfrm>
            <a:off x="2843807" y="5037427"/>
            <a:ext cx="2160491" cy="277000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7" name="Left Arrow 26"/>
          <p:cNvSpPr/>
          <p:nvPr/>
        </p:nvSpPr>
        <p:spPr bwMode="auto">
          <a:xfrm>
            <a:off x="4203577" y="5545259"/>
            <a:ext cx="800722" cy="277000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8" name="Left Arrow 27"/>
          <p:cNvSpPr/>
          <p:nvPr/>
        </p:nvSpPr>
        <p:spPr bwMode="auto">
          <a:xfrm>
            <a:off x="2811711" y="6176336"/>
            <a:ext cx="2160491" cy="277000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2242" y="1340768"/>
            <a:ext cx="3416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HOW WILL THE FINAL GRANT AMOUNT </a:t>
            </a:r>
          </a:p>
          <a:p>
            <a:pPr algn="ctr"/>
            <a:r>
              <a:rPr lang="en-GB" sz="2000" b="1" dirty="0" smtClean="0"/>
              <a:t>BE DETERMINED?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804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44</a:t>
            </a:fld>
            <a:endParaRPr lang="en-GB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052736"/>
            <a:ext cx="8229600" cy="504974"/>
          </a:xfr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FF0000"/>
                </a:solidFill>
              </a:rPr>
              <a:t>examples (1 of 2)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1513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74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052736"/>
            <a:ext cx="8229600" cy="504974"/>
          </a:xfr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FF0000"/>
                </a:solidFill>
              </a:rPr>
              <a:t>examples (2 of 2)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45</a:t>
            </a:fld>
            <a:endParaRPr lang="en-GB" alt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82732" cy="44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75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865014"/>
          </a:xfrm>
        </p:spPr>
        <p:txBody>
          <a:bodyPr/>
          <a:lstStyle/>
          <a:p>
            <a:pPr lvl="1" algn="ctr"/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7)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Checks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&amp; </a:t>
            </a:r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Audits </a:t>
            </a:r>
            <a: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Art. II.27)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sz="23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46</a:t>
            </a:fld>
            <a:endParaRPr lang="en-GB" altLang="en-US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566330" y="2420888"/>
            <a:ext cx="8038118" cy="331236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EACEA/Commission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may carry </a:t>
            </a:r>
            <a:r>
              <a:rPr lang="en-GB" altLang="en-US" sz="180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out </a:t>
            </a:r>
            <a:r>
              <a:rPr lang="en-GB" altLang="en-US" sz="1800" b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technical/financial </a:t>
            </a:r>
            <a:r>
              <a:rPr lang="en-GB" altLang="en-US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checks and audits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in relation to the use of the grant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During implementation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of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Agreement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and for a period of </a:t>
            </a:r>
            <a:r>
              <a:rPr lang="en-GB" altLang="en-US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5 years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starting from the date of payment of the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balance/recovery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order</a:t>
            </a: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fr-BE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Usually</a:t>
            </a: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outsourced</a:t>
            </a:r>
            <a:r>
              <a:rPr lang="fr-BE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</a:t>
            </a:r>
            <a:r>
              <a:rPr lang="fr-BE" sz="1800" b="1" dirty="0" err="1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external</a:t>
            </a:r>
            <a:r>
              <a:rPr lang="fr-BE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b="1" dirty="0" err="1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auditors</a:t>
            </a:r>
            <a:r>
              <a:rPr lang="fr-BE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fr-BE" sz="1800" dirty="0">
              <a:solidFill>
                <a:srgbClr val="0F5494"/>
              </a:solidFill>
            </a:endParaRP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At </a:t>
            </a:r>
            <a:r>
              <a:rPr lang="fr-BE" sz="1800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premises</a:t>
            </a: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of </a:t>
            </a:r>
            <a:r>
              <a:rPr lang="fr-BE" sz="1800" b="1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coordinator</a:t>
            </a:r>
            <a:r>
              <a:rPr lang="fr-BE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and/or </a:t>
            </a:r>
            <a:r>
              <a:rPr lang="fr-BE" sz="1800" b="1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partners</a:t>
            </a:r>
            <a:endParaRPr lang="fr-BE" sz="1800" b="1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865014"/>
          </a:xfrm>
        </p:spPr>
        <p:txBody>
          <a:bodyPr/>
          <a:lstStyle/>
          <a:p>
            <a:pPr lvl="1" algn="ctr"/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Final messages</a:t>
            </a: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sz="23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47</a:t>
            </a:fld>
            <a:endParaRPr lang="en-GB" altLang="en-US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566330" y="2420888"/>
            <a:ext cx="8038118" cy="331236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Transparency/Partnership Agreement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Regular monitoring/reporting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Minimum 60% of Unit costs         a lot of flexibility       consider the 					specific needs/means of your partners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In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case of doubts…ASK! 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fr-BE" sz="1800" b="1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7" y="3838947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6228184" y="3838947"/>
            <a:ext cx="385192" cy="235509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3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1)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Financing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principles</a:t>
            </a:r>
            <a:endParaRPr lang="en-GB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1" indent="0">
              <a:buNone/>
            </a:pPr>
            <a:endParaRPr lang="en-GB" sz="2300" i="1" dirty="0" smtClean="0"/>
          </a:p>
          <a:p>
            <a:pPr marL="1333500" lvl="1" indent="-342900">
              <a:buFont typeface="Wingdings" panose="05000000000000000000" pitchFamily="2" charset="2"/>
              <a:buChar char="ü"/>
            </a:pPr>
            <a:r>
              <a:rPr lang="en-GB" sz="2300" i="1" dirty="0" smtClean="0"/>
              <a:t>Funding rule </a:t>
            </a:r>
            <a:r>
              <a:rPr lang="en-GB" sz="2300" i="1" dirty="0"/>
              <a:t>&amp; Financing </a:t>
            </a:r>
            <a:r>
              <a:rPr lang="en-GB" sz="2300" i="1" dirty="0" smtClean="0"/>
              <a:t>approach</a:t>
            </a:r>
          </a:p>
          <a:p>
            <a:pPr marL="1333500" lvl="1" indent="-342900">
              <a:buFont typeface="Wingdings" panose="05000000000000000000" pitchFamily="2" charset="2"/>
              <a:buChar char="ü"/>
            </a:pPr>
            <a:r>
              <a:rPr lang="en-GB" sz="2300" i="1" dirty="0" smtClean="0"/>
              <a:t>Budget headings </a:t>
            </a:r>
            <a:r>
              <a:rPr lang="en-GB" sz="2300" i="1" dirty="0"/>
              <a:t>and </a:t>
            </a:r>
            <a:r>
              <a:rPr lang="en-GB" sz="2300" i="1" dirty="0" smtClean="0"/>
              <a:t>ceilings</a:t>
            </a:r>
          </a:p>
          <a:p>
            <a:pPr marL="1333500" lvl="1" indent="-342900">
              <a:buFont typeface="Wingdings" panose="05000000000000000000" pitchFamily="2" charset="2"/>
              <a:buChar char="ü"/>
            </a:pPr>
            <a:r>
              <a:rPr lang="en-GB" sz="2300" i="1" dirty="0" smtClean="0"/>
              <a:t>Eligible </a:t>
            </a:r>
            <a:r>
              <a:rPr lang="en-GB" sz="2300" i="1" dirty="0"/>
              <a:t>/ Ineligible costs</a:t>
            </a:r>
          </a:p>
          <a:p>
            <a:pPr marL="457200" lvl="1" indent="0">
              <a:buNone/>
            </a:pPr>
            <a:r>
              <a:rPr lang="en-GB" sz="23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0343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3488" y="980728"/>
            <a:ext cx="8229600" cy="936625"/>
          </a:xfrm>
        </p:spPr>
        <p:txBody>
          <a:bodyPr/>
          <a:lstStyle/>
          <a:p>
            <a:pPr algn="ctr"/>
            <a:r>
              <a:rPr lang="fr-BE" sz="2500" dirty="0" smtClean="0"/>
              <a:t/>
            </a:r>
            <a:br>
              <a:rPr lang="fr-BE" sz="2500" dirty="0" smtClean="0"/>
            </a:b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Funding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BE" sz="2400" kern="1200" cap="small" dirty="0" err="1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rule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&amp;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Financing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</a:t>
            </a:r>
            <a:r>
              <a:rPr lang="fr-BE" sz="2600" dirty="0">
                <a:solidFill>
                  <a:srgbClr val="FF0000"/>
                </a:solidFill>
              </a:rPr>
              <a:t/>
            </a:r>
            <a:br>
              <a:rPr lang="fr-BE" sz="2600" dirty="0">
                <a:solidFill>
                  <a:srgbClr val="FF0000"/>
                </a:solidFill>
              </a:rPr>
            </a:br>
            <a:endParaRPr lang="fr-BE" sz="2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488" y="1966888"/>
            <a:ext cx="8229600" cy="4091631"/>
          </a:xfrm>
        </p:spPr>
        <p:txBody>
          <a:bodyPr/>
          <a:lstStyle/>
          <a:p>
            <a:pPr marL="0" indent="0" algn="ctr">
              <a:buNone/>
            </a:pPr>
            <a:endParaRPr lang="en-GB" sz="2000" b="1" i="0" u="sng" dirty="0" smtClean="0"/>
          </a:p>
          <a:p>
            <a:pPr marL="0" indent="0" algn="ctr">
              <a:buNone/>
            </a:pPr>
            <a:endParaRPr lang="en-GB" sz="2000" b="1" i="0" u="sng" dirty="0" smtClean="0"/>
          </a:p>
          <a:p>
            <a:pPr marL="0" indent="0" algn="ctr">
              <a:buNone/>
            </a:pPr>
            <a:endParaRPr lang="en-GB" sz="2000" b="1" i="0" u="sng" dirty="0"/>
          </a:p>
          <a:p>
            <a:pPr marL="0" indent="0" algn="ctr">
              <a:buNone/>
            </a:pPr>
            <a:endParaRPr lang="en-GB" sz="2000" b="1" i="0" dirty="0" smtClean="0"/>
          </a:p>
          <a:p>
            <a:pPr marL="0" indent="0" algn="ctr">
              <a:buNone/>
            </a:pPr>
            <a:endParaRPr lang="en-GB" sz="2000" b="1" i="0" dirty="0" smtClean="0"/>
          </a:p>
          <a:p>
            <a:pPr marL="0" indent="0">
              <a:buNone/>
            </a:pPr>
            <a:endParaRPr lang="en-GB" sz="1800" b="1" i="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GB" sz="1800" i="0" dirty="0"/>
          </a:p>
          <a:p>
            <a:pPr>
              <a:buFontTx/>
              <a:buChar char="-"/>
            </a:pPr>
            <a:endParaRPr lang="en-GB" sz="2000" i="0" dirty="0"/>
          </a:p>
          <a:p>
            <a:pPr marL="0" indent="0" algn="ctr"/>
            <a:endParaRPr lang="en-GB" sz="2000" b="1" i="0" dirty="0" smtClean="0"/>
          </a:p>
        </p:txBody>
      </p:sp>
      <p:sp>
        <p:nvSpPr>
          <p:cNvPr id="2" name="Not Equal 1"/>
          <p:cNvSpPr/>
          <p:nvPr/>
        </p:nvSpPr>
        <p:spPr bwMode="auto">
          <a:xfrm>
            <a:off x="5148064" y="3284984"/>
            <a:ext cx="792088" cy="144016"/>
          </a:xfrm>
          <a:prstGeom prst="mathNotEqua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Not Equal 4"/>
          <p:cNvSpPr/>
          <p:nvPr/>
        </p:nvSpPr>
        <p:spPr bwMode="auto">
          <a:xfrm>
            <a:off x="1835696" y="5983312"/>
            <a:ext cx="914400" cy="914400"/>
          </a:xfrm>
          <a:prstGeom prst="mathNotEqua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43488" y="1966888"/>
            <a:ext cx="8568952" cy="131809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r>
              <a:rPr lang="en-GB" sz="2000" b="1" dirty="0" smtClean="0">
                <a:solidFill>
                  <a:srgbClr val="FF0000"/>
                </a:solidFill>
              </a:rPr>
              <a:t>Co-funding principle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1400" b="1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r>
              <a:rPr lang="en-GB" sz="2000" b="1" dirty="0">
                <a:solidFill>
                  <a:srgbClr val="0F5494"/>
                </a:solidFill>
              </a:rPr>
              <a:t>Grant  ≠ Total costs </a:t>
            </a:r>
            <a:r>
              <a:rPr lang="en-GB" sz="2000" dirty="0">
                <a:solidFill>
                  <a:srgbClr val="0F5494"/>
                </a:solidFill>
              </a:rPr>
              <a:t>of the project</a:t>
            </a:r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251520" y="3717032"/>
            <a:ext cx="8660920" cy="2088232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Grant </a:t>
            </a:r>
          </a:p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(</a:t>
            </a:r>
            <a:r>
              <a:rPr lang="en-GB" sz="2000" b="1" dirty="0">
                <a:solidFill>
                  <a:srgbClr val="FF0000"/>
                </a:solidFill>
              </a:rPr>
              <a:t>combination of two different financing approaches)</a:t>
            </a:r>
          </a:p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indent="-77788">
              <a:spcBef>
                <a:spcPct val="2000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 </a:t>
            </a:r>
            <a:r>
              <a:rPr lang="en-GB" sz="2000" b="1" dirty="0" smtClean="0"/>
              <a:t>  </a:t>
            </a:r>
            <a:r>
              <a:rPr lang="en-GB" sz="1500" b="1" dirty="0" smtClean="0">
                <a:solidFill>
                  <a:srgbClr val="0F5494"/>
                </a:solidFill>
              </a:rPr>
              <a:t>AC</a:t>
            </a:r>
            <a:r>
              <a:rPr lang="en-GB" sz="1500" b="1" dirty="0">
                <a:solidFill>
                  <a:srgbClr val="0F5494"/>
                </a:solidFill>
              </a:rPr>
              <a:t>: </a:t>
            </a:r>
            <a:r>
              <a:rPr lang="en-GB" sz="1500" dirty="0" smtClean="0">
                <a:solidFill>
                  <a:srgbClr val="0F5494"/>
                </a:solidFill>
              </a:rPr>
              <a:t>Actual </a:t>
            </a:r>
            <a:r>
              <a:rPr lang="en-GB" sz="1500" dirty="0">
                <a:solidFill>
                  <a:srgbClr val="0F5494"/>
                </a:solidFill>
              </a:rPr>
              <a:t>costs (</a:t>
            </a:r>
            <a:r>
              <a:rPr lang="en-GB" sz="1500" dirty="0" smtClean="0">
                <a:solidFill>
                  <a:srgbClr val="0F5494"/>
                </a:solidFill>
              </a:rPr>
              <a:t>Equipment, Subcontracting and Exceptional costs)</a:t>
            </a:r>
            <a:endParaRPr lang="en-GB" sz="1500" dirty="0">
              <a:solidFill>
                <a:srgbClr val="0F5494"/>
              </a:solidFill>
            </a:endParaRPr>
          </a:p>
          <a:p>
            <a:pPr indent="-77788">
              <a:spcBef>
                <a:spcPct val="2000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rgbClr val="0F5494"/>
                </a:solidFill>
              </a:rPr>
              <a:t> </a:t>
            </a:r>
            <a:r>
              <a:rPr lang="en-GB" sz="1500" dirty="0" smtClean="0">
                <a:solidFill>
                  <a:srgbClr val="0F5494"/>
                </a:solidFill>
              </a:rPr>
              <a:t>    </a:t>
            </a:r>
            <a:r>
              <a:rPr lang="en-GB" sz="1500" b="1" dirty="0" smtClean="0">
                <a:solidFill>
                  <a:srgbClr val="0F5494"/>
                </a:solidFill>
              </a:rPr>
              <a:t>UC:</a:t>
            </a:r>
            <a:r>
              <a:rPr lang="en-GB" sz="1500" dirty="0" smtClean="0">
                <a:solidFill>
                  <a:srgbClr val="0F5494"/>
                </a:solidFill>
              </a:rPr>
              <a:t> Unit </a:t>
            </a:r>
            <a:r>
              <a:rPr lang="en-GB" sz="1500" dirty="0">
                <a:solidFill>
                  <a:srgbClr val="0F5494"/>
                </a:solidFill>
              </a:rPr>
              <a:t>Costs (</a:t>
            </a:r>
            <a:r>
              <a:rPr lang="en-GB" sz="1500" dirty="0" smtClean="0">
                <a:solidFill>
                  <a:srgbClr val="0F5494"/>
                </a:solidFill>
              </a:rPr>
              <a:t>Staff, </a:t>
            </a:r>
            <a:r>
              <a:rPr lang="en-GB" sz="1500" dirty="0">
                <a:solidFill>
                  <a:srgbClr val="0F5494"/>
                </a:solidFill>
              </a:rPr>
              <a:t>Travel </a:t>
            </a:r>
            <a:r>
              <a:rPr lang="en-GB" sz="1500" dirty="0" smtClean="0">
                <a:solidFill>
                  <a:srgbClr val="0F5494"/>
                </a:solidFill>
              </a:rPr>
              <a:t>and </a:t>
            </a:r>
            <a:r>
              <a:rPr lang="en-GB" sz="1500" dirty="0">
                <a:solidFill>
                  <a:srgbClr val="0F5494"/>
                </a:solidFill>
              </a:rPr>
              <a:t>Costs of stay)</a:t>
            </a:r>
          </a:p>
          <a:p>
            <a:pPr algn="ctr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1400" b="1" dirty="0"/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BBE0E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3" name="Rectangle 25"/>
          <p:cNvSpPr>
            <a:spLocks noChangeArrowheads="1"/>
          </p:cNvSpPr>
          <p:nvPr/>
        </p:nvSpPr>
        <p:spPr bwMode="auto">
          <a:xfrm>
            <a:off x="1885950" y="2058988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340768"/>
            <a:ext cx="8496944" cy="125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3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1" algn="ctr">
              <a:spcBef>
                <a:spcPct val="20000"/>
              </a:spcBef>
              <a:buClr>
                <a:srgbClr val="009FBA"/>
              </a:buClr>
            </a:pPr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Budget headings and ceilings</a:t>
            </a:r>
            <a:b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35213"/>
            <a:ext cx="12208216" cy="405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46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5720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Eligible Costs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81300"/>
            <a:ext cx="8229600" cy="936625"/>
          </a:xfrm>
        </p:spPr>
        <p:txBody>
          <a:bodyPr/>
          <a:lstStyle/>
          <a:p>
            <a:pPr marL="177800">
              <a:buClr>
                <a:schemeClr val="tx2"/>
              </a:buClr>
            </a:pP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3" y="2204864"/>
            <a:ext cx="840414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kern="0" dirty="0" smtClean="0">
              <a:latin typeface="Verdana"/>
              <a:ea typeface="+mj-ea"/>
              <a:cs typeface="+mj-cs"/>
            </a:endParaRPr>
          </a:p>
          <a:p>
            <a:endParaRPr lang="en-GB" sz="2000" b="1" i="1" kern="0" dirty="0">
              <a:latin typeface="Verdana"/>
              <a:ea typeface="+mj-ea"/>
              <a:cs typeface="+mj-cs"/>
            </a:endParaRPr>
          </a:p>
          <a:p>
            <a:endParaRPr lang="en-GB" sz="2000" b="1" kern="0" dirty="0" smtClean="0">
              <a:latin typeface="Verdana"/>
              <a:ea typeface="+mj-ea"/>
              <a:cs typeface="+mj-cs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 smtClean="0">
                <a:latin typeface="Verdana"/>
                <a:ea typeface="+mj-ea"/>
                <a:cs typeface="+mj-cs"/>
              </a:rPr>
              <a:t>Incurred </a:t>
            </a:r>
            <a:r>
              <a:rPr lang="en-GB" sz="1800" b="1" kern="0" dirty="0" smtClean="0">
                <a:latin typeface="Verdana"/>
                <a:ea typeface="+mj-ea"/>
                <a:cs typeface="+mj-cs"/>
              </a:rPr>
              <a:t>by the beneficiaries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during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the eligibility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period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 smtClean="0">
                <a:latin typeface="Verdana"/>
                <a:ea typeface="+mj-ea"/>
                <a:cs typeface="+mj-cs"/>
              </a:rPr>
              <a:t>Foreseen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in the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application/budget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 smtClean="0">
                <a:latin typeface="Verdana"/>
                <a:ea typeface="+mj-ea"/>
                <a:cs typeface="+mj-cs"/>
              </a:rPr>
              <a:t>In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connection with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action/necessary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for project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implementation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>
                <a:latin typeface="Verdana"/>
                <a:ea typeface="+mj-ea"/>
                <a:cs typeface="+mj-cs"/>
              </a:rPr>
              <a:t>Identifiable, verifiable, recorded in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the accounting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records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>
                <a:latin typeface="Verdana"/>
                <a:ea typeface="+mj-ea"/>
                <a:cs typeface="+mj-cs"/>
              </a:rPr>
              <a:t>Comply with requirements of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tax/national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legislation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>
                <a:latin typeface="Verdana"/>
                <a:ea typeface="+mj-ea"/>
                <a:cs typeface="+mj-cs"/>
              </a:rPr>
              <a:t>Reasonable, complying with sound financial management (economy and efficiency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)</a:t>
            </a:r>
            <a:endParaRPr lang="en-GB" sz="1800" kern="0" dirty="0">
              <a:solidFill>
                <a:srgbClr val="333399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302735" y="2204864"/>
            <a:ext cx="8568952" cy="720080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kern="0" dirty="0">
                <a:solidFill>
                  <a:srgbClr val="0F5494"/>
                </a:solidFill>
              </a:rPr>
              <a:t>Article </a:t>
            </a:r>
            <a:r>
              <a:rPr lang="en-GB" sz="2000" b="1" kern="0" dirty="0" smtClean="0">
                <a:solidFill>
                  <a:srgbClr val="0F5494"/>
                </a:solidFill>
              </a:rPr>
              <a:t>II.19.1 </a:t>
            </a:r>
            <a:r>
              <a:rPr lang="en-GB" sz="2000" b="1" kern="0" dirty="0">
                <a:solidFill>
                  <a:srgbClr val="0F5494"/>
                </a:solidFill>
              </a:rPr>
              <a:t>Grant Agreement</a:t>
            </a:r>
          </a:p>
        </p:txBody>
      </p:sp>
    </p:spTree>
    <p:extLst>
      <p:ext uri="{BB962C8B-B14F-4D97-AF65-F5344CB8AC3E}">
        <p14:creationId xmlns:p14="http://schemas.microsoft.com/office/powerpoint/2010/main" xmlns="" val="984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4248471"/>
          </a:xfrm>
        </p:spPr>
        <p:txBody>
          <a:bodyPr/>
          <a:lstStyle/>
          <a:p>
            <a:pPr marL="0" indent="0">
              <a:buNone/>
            </a:pPr>
            <a:r>
              <a:rPr lang="fr-BE" sz="2000" b="1" i="0" dirty="0" smtClean="0"/>
              <a:t>1) </a:t>
            </a:r>
            <a:r>
              <a:rPr lang="fr-BE" sz="2000" b="1" i="0" dirty="0" err="1" smtClean="0"/>
              <a:t>Costs</a:t>
            </a:r>
            <a:r>
              <a:rPr lang="fr-BE" sz="2000" b="1" i="0" dirty="0" smtClean="0"/>
              <a:t> NOT </a:t>
            </a:r>
            <a:r>
              <a:rPr lang="fr-BE" sz="2000" b="1" i="0" dirty="0" err="1" smtClean="0"/>
              <a:t>fulfilling</a:t>
            </a:r>
            <a:r>
              <a:rPr lang="fr-BE" sz="2000" b="1" i="0" dirty="0" smtClean="0"/>
              <a:t> </a:t>
            </a:r>
            <a:r>
              <a:rPr lang="fr-BE" sz="2000" b="1" i="0" dirty="0" err="1" smtClean="0"/>
              <a:t>requirements</a:t>
            </a:r>
            <a:r>
              <a:rPr lang="fr-BE" sz="2000" b="1" i="0" dirty="0" smtClean="0"/>
              <a:t> of Art. II.19.1 </a:t>
            </a:r>
          </a:p>
          <a:p>
            <a:pPr marL="457200" indent="-457200">
              <a:buAutoNum type="arabicParenR"/>
            </a:pPr>
            <a:endParaRPr lang="en-GB" sz="2000" b="1" i="0" dirty="0" smtClean="0"/>
          </a:p>
          <a:p>
            <a:pPr marL="0" indent="0">
              <a:buNone/>
            </a:pPr>
            <a:r>
              <a:rPr lang="en-GB" sz="2000" b="1" i="0" dirty="0" smtClean="0"/>
              <a:t>2) Art. I.10.4/II.19.4 </a:t>
            </a:r>
          </a:p>
          <a:p>
            <a:pPr marL="0" indent="0">
              <a:buNone/>
            </a:pPr>
            <a:r>
              <a:rPr lang="en-GB" sz="1800" b="1" i="0" dirty="0" smtClean="0"/>
              <a:t>examples:</a:t>
            </a:r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GB" sz="1600" b="1" i="0" dirty="0" smtClean="0"/>
              <a:t>equipment </a:t>
            </a:r>
            <a:r>
              <a:rPr lang="en-GB" sz="1600" b="1" i="0" dirty="0"/>
              <a:t>such as: furniture, motor </a:t>
            </a:r>
            <a:r>
              <a:rPr lang="en-GB" sz="1600" b="1" i="0" dirty="0" smtClean="0"/>
              <a:t>vehicles, alarm systems</a:t>
            </a:r>
            <a:endParaRPr lang="en-GB" sz="1600" b="1" i="0" dirty="0"/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GB" sz="1600" b="1" i="0" dirty="0" smtClean="0"/>
              <a:t>costs </a:t>
            </a:r>
            <a:r>
              <a:rPr lang="en-GB" sz="1600" b="1" i="0" dirty="0"/>
              <a:t>linked to the purchase of real </a:t>
            </a:r>
            <a:r>
              <a:rPr lang="en-GB" sz="1600" b="1" i="0" dirty="0" smtClean="0"/>
              <a:t>estate</a:t>
            </a:r>
            <a:endParaRPr lang="en-GB" sz="1600" b="1" i="0" dirty="0"/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GB" sz="1600" b="1" i="0" dirty="0" smtClean="0"/>
              <a:t>activities not in project </a:t>
            </a:r>
            <a:r>
              <a:rPr lang="en-GB" sz="1600" b="1" i="0" dirty="0"/>
              <a:t>beneficiaries' </a:t>
            </a:r>
            <a:r>
              <a:rPr lang="en-GB" sz="1600" b="1" i="0" dirty="0" smtClean="0"/>
              <a:t>countries (Annex </a:t>
            </a:r>
            <a:r>
              <a:rPr lang="en-GB" sz="1600" b="1" i="0" dirty="0"/>
              <a:t>IV), </a:t>
            </a:r>
            <a:r>
              <a:rPr lang="en-GB" sz="1600" b="1" i="0" dirty="0" smtClean="0"/>
              <a:t>unless prior authorisation</a:t>
            </a:r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fr-BE" sz="1600" b="1" i="0" dirty="0" smtClean="0"/>
              <a:t>Exchange </a:t>
            </a:r>
            <a:r>
              <a:rPr lang="fr-BE" sz="1600" b="1" i="0" dirty="0" err="1" smtClean="0"/>
              <a:t>losses</a:t>
            </a:r>
            <a:endParaRPr lang="en-GB" sz="1600" b="1" i="0" dirty="0" smtClean="0"/>
          </a:p>
          <a:p>
            <a:pPr marL="628650" lvl="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US" sz="1600" b="1" i="0" dirty="0" smtClean="0"/>
              <a:t>in </a:t>
            </a:r>
            <a:r>
              <a:rPr lang="en-US" sz="1600" b="1" i="0" dirty="0"/>
              <a:t>kind </a:t>
            </a:r>
            <a:r>
              <a:rPr lang="en-US" sz="1600" b="1" i="0" dirty="0" smtClean="0"/>
              <a:t>contribution</a:t>
            </a:r>
            <a:endParaRPr lang="en-GB" sz="1600" b="1" i="0" dirty="0"/>
          </a:p>
          <a:p>
            <a:pPr marL="628650" lvl="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US" sz="1600" b="1" i="0" dirty="0" smtClean="0"/>
              <a:t>excessive expenditure</a:t>
            </a:r>
            <a:endParaRPr lang="en-GB" sz="1600" b="1" i="0" dirty="0"/>
          </a:p>
          <a:p>
            <a:pPr marL="628650" lvl="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US" sz="1600" b="1" i="0" dirty="0" smtClean="0"/>
              <a:t>deductible VAT</a:t>
            </a:r>
            <a:endParaRPr lang="en-GB" sz="1400" b="1" i="0" dirty="0"/>
          </a:p>
        </p:txBody>
      </p:sp>
      <p:sp>
        <p:nvSpPr>
          <p:cNvPr id="2" name="Rectangle 1"/>
          <p:cNvSpPr/>
          <p:nvPr/>
        </p:nvSpPr>
        <p:spPr>
          <a:xfrm>
            <a:off x="835720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Ineligible Costs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4602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84A5D3-DE3F-4D4A-9380-B25A31222154}"/>
</file>

<file path=customXml/itemProps2.xml><?xml version="1.0" encoding="utf-8"?>
<ds:datastoreItem xmlns:ds="http://schemas.openxmlformats.org/officeDocument/2006/customXml" ds:itemID="{B7DFD1AC-FFE4-4D61-9FF3-FB294CE83C35}"/>
</file>

<file path=customXml/itemProps3.xml><?xml version="1.0" encoding="utf-8"?>
<ds:datastoreItem xmlns:ds="http://schemas.openxmlformats.org/officeDocument/2006/customXml" ds:itemID="{9A204084-6E0B-4D3F-8297-7C695050912B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11238</TotalTime>
  <Words>2069</Words>
  <Application>Microsoft Office PowerPoint</Application>
  <PresentationFormat>On-screen Show (4:3)</PresentationFormat>
  <Paragraphs>744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Blank</vt:lpstr>
      <vt:lpstr>Slide 1</vt:lpstr>
      <vt:lpstr>Regulatory Framework</vt:lpstr>
      <vt:lpstr>Slide 3</vt:lpstr>
      <vt:lpstr>Slide 4</vt:lpstr>
      <vt:lpstr>Slide 5</vt:lpstr>
      <vt:lpstr> Funding rule  &amp; Financing approach </vt:lpstr>
      <vt:lpstr>Slide 7</vt:lpstr>
      <vt:lpstr> </vt:lpstr>
      <vt:lpstr>      </vt:lpstr>
      <vt:lpstr>      </vt:lpstr>
      <vt:lpstr>Slide 11</vt:lpstr>
      <vt:lpstr>    Actual costs - Definition    </vt:lpstr>
      <vt:lpstr> VAT (Art. II.19.4 GA)</vt:lpstr>
      <vt:lpstr>Exchange rate (Art. I.10.2 GA)</vt:lpstr>
      <vt:lpstr>Procurement of goods/services</vt:lpstr>
      <vt:lpstr>   Equipment   </vt:lpstr>
      <vt:lpstr>    Subcontracting    </vt:lpstr>
      <vt:lpstr>Supporting documents</vt:lpstr>
      <vt:lpstr>Slide 19</vt:lpstr>
      <vt:lpstr> Unit cost - Definition </vt:lpstr>
      <vt:lpstr>Slide 21</vt:lpstr>
      <vt:lpstr>     Staff Costs   </vt:lpstr>
      <vt:lpstr>     Staff Costs    </vt:lpstr>
      <vt:lpstr>Supporting documents</vt:lpstr>
      <vt:lpstr>         Travel costs and Costs of Stay   </vt:lpstr>
      <vt:lpstr>     Travel costs: rules  </vt:lpstr>
      <vt:lpstr>    Travel costs: rules examples  </vt:lpstr>
      <vt:lpstr>     exceptional costs  (financed under actual costs) Expensive travel costs of participants   </vt:lpstr>
      <vt:lpstr>Travel costs in the "unit costs" system 4 meetings, 25 participants each, destination 2500 km =360 €</vt:lpstr>
      <vt:lpstr>             Costs of stay: specific rules   </vt:lpstr>
      <vt:lpstr>  Cost of stay: specific rules examples   </vt:lpstr>
      <vt:lpstr>Supporting documents</vt:lpstr>
      <vt:lpstr>Slide 33</vt:lpstr>
      <vt:lpstr>Slide 34</vt:lpstr>
      <vt:lpstr>Slide 35</vt:lpstr>
      <vt:lpstr>Slide 36</vt:lpstr>
      <vt:lpstr>Before Asking for an Amendment </vt:lpstr>
      <vt:lpstr>Budget Transfers (between budget headings)  </vt:lpstr>
      <vt:lpstr>Slide 39</vt:lpstr>
      <vt:lpstr>Slide 40</vt:lpstr>
      <vt:lpstr>Slide 41</vt:lpstr>
      <vt:lpstr>6) Calculation of the Final Grant</vt:lpstr>
      <vt:lpstr>Slide 43</vt:lpstr>
      <vt:lpstr>examples (1 of 2)</vt:lpstr>
      <vt:lpstr>examples (2 of 2)</vt:lpstr>
      <vt:lpstr>7) Checks &amp; Audits (Art. II.27)  </vt:lpstr>
      <vt:lpstr>Final messages 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saiallu</dc:creator>
  <cp:lastModifiedBy>Civil Head</cp:lastModifiedBy>
  <cp:revision>1213</cp:revision>
  <cp:lastPrinted>2018-01-24T16:40:58Z</cp:lastPrinted>
  <dcterms:created xsi:type="dcterms:W3CDTF">2015-11-26T07:45:18Z</dcterms:created>
  <dcterms:modified xsi:type="dcterms:W3CDTF">2019-02-25T05:55:22Z</dcterms:modified>
</cp:coreProperties>
</file>