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84" r:id="rId4"/>
    <p:sldId id="291" r:id="rId5"/>
    <p:sldId id="282" r:id="rId6"/>
    <p:sldId id="281" r:id="rId7"/>
    <p:sldId id="280" r:id="rId8"/>
    <p:sldId id="279" r:id="rId9"/>
    <p:sldId id="278" r:id="rId10"/>
    <p:sldId id="277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alha_Monaster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cobaca.mosteiro.westfront.par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rrynight1/274923317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dacidade.pt/pt/concelho/perto/v/10/1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uiadacidade.pt/poi-parque-natural-das-serras-de-aire-e-candeeiros-16482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9C74391-5B0D-496F-9446-938610BC76B7}"/>
              </a:ext>
            </a:extLst>
          </p:cNvPr>
          <p:cNvSpPr txBox="1"/>
          <p:nvPr/>
        </p:nvSpPr>
        <p:spPr>
          <a:xfrm>
            <a:off x="395536" y="2636912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ISLA </a:t>
            </a:r>
          </a:p>
          <a:p>
            <a:pPr algn="ctr"/>
            <a:r>
              <a:rPr lang="pt-PT" sz="3200" dirty="0"/>
              <a:t>PORTUGAL</a:t>
            </a:r>
          </a:p>
          <a:p>
            <a:pPr algn="ctr"/>
            <a:endParaRPr lang="pt-PT" sz="3200" dirty="0"/>
          </a:p>
          <a:p>
            <a:r>
              <a:rPr lang="pt-PT" sz="3200" dirty="0"/>
              <a:t>Prof. Isabel Vilaça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t-PT" sz="3200" dirty="0" err="1">
                <a:solidFill>
                  <a:schemeClr val="bg1"/>
                </a:solidFill>
              </a:rPr>
              <a:t>Why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is</a:t>
            </a:r>
            <a:r>
              <a:rPr lang="pt-PT" sz="3200" dirty="0">
                <a:solidFill>
                  <a:schemeClr val="bg1"/>
                </a:solidFill>
              </a:rPr>
              <a:t> ISLA </a:t>
            </a:r>
            <a:r>
              <a:rPr lang="pt-PT" sz="3200" dirty="0" err="1">
                <a:solidFill>
                  <a:schemeClr val="bg1"/>
                </a:solidFill>
              </a:rPr>
              <a:t>focused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on</a:t>
            </a:r>
            <a:r>
              <a:rPr lang="pt-PT" sz="3200" dirty="0">
                <a:solidFill>
                  <a:schemeClr val="bg1"/>
                </a:solidFill>
              </a:rPr>
              <a:t> management?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Leiria is located in a very industrialised area.</a:t>
            </a:r>
          </a:p>
          <a:p>
            <a:r>
              <a:rPr lang="en-GB" dirty="0"/>
              <a:t>Sectors most represented: moulds, plastics, ceramics and glass industries.</a:t>
            </a:r>
          </a:p>
          <a:p>
            <a:r>
              <a:rPr lang="en-GB" dirty="0"/>
              <a:t>ISLA seeks to respond to the needs of these industries.</a:t>
            </a:r>
          </a:p>
          <a:p>
            <a:r>
              <a:rPr lang="en-GB" dirty="0"/>
              <a:t>It is a modern, technological and sophisticated business network, and one that is increasingly more focused on internationalisation.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16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Located in the centre of Portugal.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Between the two better known cities at the moment: Lisbon and Porto (benchmark tourist destinations on a worldwide level)</a:t>
            </a:r>
          </a:p>
          <a:p>
            <a:endParaRPr lang="en-GB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4F9B05F3-4344-42DB-A039-99B62A43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7731"/>
            <a:ext cx="36724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7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Inhabitants -  286,309</a:t>
            </a:r>
          </a:p>
          <a:p>
            <a:r>
              <a:rPr lang="en-GB" dirty="0"/>
              <a:t>Highly industrial.</a:t>
            </a:r>
          </a:p>
          <a:p>
            <a:r>
              <a:rPr lang="en-GB" dirty="0"/>
              <a:t>High volume of exports (5th district with the highest balance of trade in Portugal).</a:t>
            </a:r>
          </a:p>
          <a:p>
            <a:r>
              <a:rPr lang="en-GB" dirty="0"/>
              <a:t>The region exports mostly to Europe (Spain, France and Germany are the main export destinations).</a:t>
            </a:r>
          </a:p>
          <a:p>
            <a:r>
              <a:rPr lang="en-GB" dirty="0"/>
              <a:t>The extra-Community exports have increased substantially (with the USA at the top of the list, but also to Brazil and to many African countries).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46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Beyond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industry</a:t>
            </a:r>
            <a:r>
              <a:rPr lang="pt-PT" sz="3600" dirty="0">
                <a:solidFill>
                  <a:schemeClr val="bg1"/>
                </a:solidFill>
              </a:rPr>
              <a:t>…..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Leiria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surrounded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</a:t>
            </a:r>
            <a:r>
              <a:rPr lang="pt-PT" dirty="0" err="1"/>
              <a:t>heterogenous</a:t>
            </a:r>
            <a:r>
              <a:rPr lang="pt-PT" dirty="0"/>
              <a:t> </a:t>
            </a:r>
            <a:r>
              <a:rPr lang="pt-PT" dirty="0" err="1"/>
              <a:t>landscape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sea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mountains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sun</a:t>
            </a:r>
            <a:r>
              <a:rPr lang="pt-PT" dirty="0"/>
              <a:t>, as </a:t>
            </a:r>
            <a:r>
              <a:rPr lang="pt-PT" dirty="0" err="1"/>
              <a:t>well</a:t>
            </a:r>
            <a:r>
              <a:rPr lang="pt-PT" dirty="0"/>
              <a:t> as </a:t>
            </a:r>
            <a:r>
              <a:rPr lang="pt-PT" dirty="0" err="1"/>
              <a:t>extraordinary</a:t>
            </a:r>
            <a:r>
              <a:rPr lang="pt-PT" dirty="0"/>
              <a:t> </a:t>
            </a:r>
            <a:r>
              <a:rPr lang="pt-PT" dirty="0" err="1"/>
              <a:t>historical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,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Unesco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 </a:t>
            </a:r>
            <a:r>
              <a:rPr lang="pt-PT" dirty="0" err="1"/>
              <a:t>monuments</a:t>
            </a:r>
            <a:r>
              <a:rPr lang="pt-PT" dirty="0"/>
              <a:t>: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98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Batalha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5" descr="Uma imagem com edifício, céu, exterior, local de culto&#10;&#10;Descrição gerada automaticamente">
            <a:extLst>
              <a:ext uri="{FF2B5EF4-FFF2-40B4-BE49-F238E27FC236}">
                <a16:creationId xmlns:a16="http://schemas.microsoft.com/office/drawing/2014/main" xmlns="" id="{75F301DC-6957-4163-B4C6-94526D10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77528" y="1556792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14189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Alcobaça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edifício, céu, exterior, igreja&#10;&#10;Descrição gerada automaticamente">
            <a:extLst>
              <a:ext uri="{FF2B5EF4-FFF2-40B4-BE49-F238E27FC236}">
                <a16:creationId xmlns:a16="http://schemas.microsoft.com/office/drawing/2014/main" xmlns="" id="{B3F0702E-8C2A-45CA-8120-812C1038D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0766" y="1600200"/>
            <a:ext cx="7202467" cy="4525963"/>
          </a:xfrm>
        </p:spPr>
      </p:pic>
    </p:spTree>
    <p:extLst>
      <p:ext uri="{BB962C8B-B14F-4D97-AF65-F5344CB8AC3E}">
        <p14:creationId xmlns:p14="http://schemas.microsoft.com/office/powerpoint/2010/main" xmlns="" val="36550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Beaches</a:t>
            </a:r>
            <a:r>
              <a:rPr lang="pt-PT" sz="3600" dirty="0">
                <a:solidFill>
                  <a:schemeClr val="bg1"/>
                </a:solidFill>
              </a:rPr>
              <a:t>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água, exterior, céu, natureza&#10;&#10;Descrição gerada automaticamente">
            <a:extLst>
              <a:ext uri="{FF2B5EF4-FFF2-40B4-BE49-F238E27FC236}">
                <a16:creationId xmlns:a16="http://schemas.microsoft.com/office/drawing/2014/main" xmlns="" id="{7A2C8A1F-557B-4ADA-BC07-006023787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54691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4318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Mountains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and</a:t>
            </a:r>
            <a:r>
              <a:rPr lang="pt-PT" sz="3600" dirty="0">
                <a:solidFill>
                  <a:schemeClr val="bg1"/>
                </a:solidFill>
              </a:rPr>
              <a:t> caves….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7" descr="Uma imagem com natureza, caverna&#10;&#10;Descrição gerada automaticamente">
            <a:extLst>
              <a:ext uri="{FF2B5EF4-FFF2-40B4-BE49-F238E27FC236}">
                <a16:creationId xmlns:a16="http://schemas.microsoft.com/office/drawing/2014/main" xmlns="" id="{A7C1A8B0-269B-466D-9E2F-BFD6D241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3528" y="2069296"/>
            <a:ext cx="4176464" cy="3744416"/>
          </a:xfrm>
        </p:spPr>
      </p:pic>
      <p:pic>
        <p:nvPicPr>
          <p:cNvPr id="5" name="Marcador de Posição de Conteúdo 11" descr="Uma imagem com céu, exterior, montanha, relva&#10;&#10;Descrição gerada automaticamente">
            <a:extLst>
              <a:ext uri="{FF2B5EF4-FFF2-40B4-BE49-F238E27FC236}">
                <a16:creationId xmlns:a16="http://schemas.microsoft.com/office/drawing/2014/main" xmlns="" id="{37C0496A-0E87-4599-8652-AE832DE8D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942239" y="2098248"/>
            <a:ext cx="3857625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ISLA’s</a:t>
            </a:r>
            <a:r>
              <a:rPr lang="pt-PT" sz="3600" dirty="0">
                <a:solidFill>
                  <a:schemeClr val="bg1"/>
                </a:solidFill>
              </a:rPr>
              <a:t> role in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Job-</a:t>
            </a:r>
            <a:r>
              <a:rPr lang="pt-PT" sz="3600" dirty="0" err="1">
                <a:solidFill>
                  <a:schemeClr val="bg1"/>
                </a:solidFill>
              </a:rPr>
              <a:t>Jo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project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Leader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  <a:p>
            <a:endParaRPr lang="pt-PT" dirty="0"/>
          </a:p>
          <a:p>
            <a:r>
              <a:rPr lang="pt-PT" dirty="0"/>
              <a:t>(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colleague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talking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details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 </a:t>
            </a:r>
            <a:r>
              <a:rPr lang="pt-PT" dirty="0" err="1"/>
              <a:t>tomorrow</a:t>
            </a:r>
            <a:r>
              <a:rPr lang="pt-PT" dirty="0"/>
              <a:t>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69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100" kern="1200" dirty="0">
                <a:latin typeface="+mj-lt"/>
                <a:ea typeface="+mj-ea"/>
                <a:cs typeface="+mj-cs"/>
              </a:rPr>
              <a:t>ISLA’s other responsibilities as part of the Job-Jo Project: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Given ISLA’s major experience in business management and human resources training….</a:t>
            </a: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The Institute can play an active role in terms of training the BSNB technical staff, teachers and people who the project is aimed at: with a degree or unemployed.</a:t>
            </a:r>
          </a:p>
          <a:p>
            <a:pPr marL="0" indent="-228600">
              <a:lnSpc>
                <a:spcPct val="9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096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334" y="4584391"/>
            <a:ext cx="3989575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Greetings from Diretor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2" descr="DSCN0286_edited.jpg">
            <a:extLst>
              <a:ext uri="{FF2B5EF4-FFF2-40B4-BE49-F238E27FC236}">
                <a16:creationId xmlns:a16="http://schemas.microsoft.com/office/drawing/2014/main" xmlns="" id="{D7BE9CB1-BC8E-457A-A119-D97FF6056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" b="3"/>
          <a:stretch/>
        </p:blipFill>
        <p:spPr bwMode="auto">
          <a:xfrm>
            <a:off x="1" y="-1"/>
            <a:ext cx="4423065" cy="524785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5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Training BSNB staff</a:t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Selecting trainees;</a:t>
            </a:r>
          </a:p>
          <a:p>
            <a:r>
              <a:rPr lang="en-GB" sz="2400" dirty="0"/>
              <a:t>Selecting teachers;</a:t>
            </a:r>
          </a:p>
          <a:p>
            <a:r>
              <a:rPr lang="en-GB" sz="2400" dirty="0"/>
              <a:t>Interview skills;</a:t>
            </a:r>
          </a:p>
          <a:p>
            <a:r>
              <a:rPr lang="en-GB" sz="2400" dirty="0"/>
              <a:t>Pedagogical organisation of the courses;</a:t>
            </a:r>
          </a:p>
          <a:p>
            <a:r>
              <a:rPr lang="en-GB" sz="2400" dirty="0"/>
              <a:t>Organisation of the teacher training courses.</a:t>
            </a:r>
          </a:p>
          <a:p>
            <a:r>
              <a:rPr lang="en-GB" sz="2400" dirty="0"/>
              <a:t>Visit the IEFP (Portuguese body responsible for vocational training) – understand the helplines available to set up a company and to create own job.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5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BSNB </a:t>
            </a:r>
            <a:r>
              <a:rPr lang="pt-PT" sz="3200" dirty="0" err="1"/>
              <a:t>teachers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400" dirty="0" err="1"/>
              <a:t>Teacher</a:t>
            </a:r>
            <a:r>
              <a:rPr lang="pt-PT" sz="2400" dirty="0"/>
              <a:t> training </a:t>
            </a:r>
            <a:r>
              <a:rPr lang="pt-PT" sz="2400" dirty="0" err="1"/>
              <a:t>courses</a:t>
            </a:r>
            <a:r>
              <a:rPr lang="pt-PT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9366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Aimed at graduates and those unemployed</a:t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Training in entrepreneurship;</a:t>
            </a:r>
          </a:p>
          <a:p>
            <a:r>
              <a:rPr lang="en-GB" sz="2400" dirty="0"/>
              <a:t>Training in business management.</a:t>
            </a:r>
          </a:p>
          <a:p>
            <a:r>
              <a:rPr lang="en-GB" sz="2400" dirty="0"/>
              <a:t>Training in the behavioural field – behaviour in a work environment: skills expected.</a:t>
            </a:r>
          </a:p>
          <a:p>
            <a:r>
              <a:rPr lang="en-GB" sz="2400" dirty="0"/>
              <a:t>Visiting companies and contacting business people – what type of profile are these organizations looking for?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5882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unemployed</a:t>
            </a:r>
            <a:r>
              <a:rPr lang="pt-PT" sz="3200" dirty="0"/>
              <a:t> </a:t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Courses on Employment Techniques – active job search.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3473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Thank</a:t>
            </a:r>
            <a:r>
              <a:rPr lang="pt-PT" sz="3200" dirty="0"/>
              <a:t> </a:t>
            </a:r>
            <a:r>
              <a:rPr lang="pt-PT" sz="3200" dirty="0" err="1"/>
              <a:t>You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pPr algn="ctr"/>
            <a:r>
              <a:rPr lang="pt-PT" dirty="0" err="1"/>
              <a:t>Hope</a:t>
            </a:r>
            <a:r>
              <a:rPr lang="pt-PT" dirty="0"/>
              <a:t> to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soon</a:t>
            </a:r>
            <a:r>
              <a:rPr lang="pt-PT" dirty="0"/>
              <a:t> in Portugal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9543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About the Institution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Universidade LusÃ³fona Lisboa">
            <a:extLst>
              <a:ext uri="{FF2B5EF4-FFF2-40B4-BE49-F238E27FC236}">
                <a16:creationId xmlns:a16="http://schemas.microsoft.com/office/drawing/2014/main" xmlns="" id="{4B7E07B1-549A-4B00-BA7C-23001908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1103"/>
            <a:ext cx="2892833" cy="2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15" y="2489329"/>
            <a:ext cx="5247973" cy="40360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228600">
              <a:lnSpc>
                <a:spcPct val="90000"/>
              </a:lnSpc>
            </a:pPr>
            <a:r>
              <a:rPr lang="en-US" sz="2400" dirty="0"/>
              <a:t>ISLA is a private, polytechnic institution.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It is one of the schools belonging to the Grupo </a:t>
            </a:r>
            <a:r>
              <a:rPr lang="en-US" sz="2400" dirty="0" err="1"/>
              <a:t>Lusófona</a:t>
            </a:r>
            <a:r>
              <a:rPr lang="en-US" sz="2400" dirty="0"/>
              <a:t>, founded in 1998.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has schools in the more important cities in Portugal (Lisbon, Porto, Leiria, Caldas da </a:t>
            </a:r>
            <a:r>
              <a:rPr lang="en-US" sz="2400" dirty="0" err="1"/>
              <a:t>Rainha</a:t>
            </a:r>
            <a:r>
              <a:rPr lang="en-US" sz="2400" dirty="0"/>
              <a:t>…..) and in countries where the Official Language is Portuguese (Cape Verde, Angola, Mozambique…)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comprises approximately 10,000 students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33484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ISLA - LEIRIA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islaleiria.pt/images/instalacoes.jpg">
            <a:extLst>
              <a:ext uri="{FF2B5EF4-FFF2-40B4-BE49-F238E27FC236}">
                <a16:creationId xmlns:a16="http://schemas.microsoft.com/office/drawing/2014/main" xmlns="" id="{2E43B9E2-5179-45DF-9914-D8ED2C9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274088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708919"/>
            <a:ext cx="5296302" cy="39604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 dirty="0"/>
              <a:t>Having been a university for many years, in 2015 it became a Polytechnic Institute with the following objectives: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Courses in human, cultural, scientific and technical skills;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Undertaking fundamental and applied research;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Actively participating in the national education system;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Providing services to the community;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Participating in defending the environment;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Contributing towards the development of Portugal.</a:t>
            </a:r>
          </a:p>
          <a:p>
            <a:pPr indent="-228600"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1930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u="sng" dirty="0" err="1"/>
              <a:t>Courses</a:t>
            </a:r>
            <a:r>
              <a:rPr lang="pt-PT" u="sng" dirty="0"/>
              <a:t> </a:t>
            </a:r>
            <a:r>
              <a:rPr lang="pt-PT" u="sng" dirty="0" err="1"/>
              <a:t>ministered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Undergraduate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Professional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Technical</a:t>
            </a:r>
            <a:r>
              <a:rPr lang="pt-PT" dirty="0"/>
              <a:t> </a:t>
            </a:r>
            <a:r>
              <a:rPr lang="pt-PT" dirty="0" err="1"/>
              <a:t>Courses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Non-</a:t>
            </a:r>
            <a:r>
              <a:rPr lang="pt-PT" dirty="0" err="1"/>
              <a:t>degrees</a:t>
            </a:r>
            <a:r>
              <a:rPr lang="pt-PT" dirty="0"/>
              <a:t> (MBA </a:t>
            </a:r>
            <a:r>
              <a:rPr lang="pt-PT" dirty="0" err="1"/>
              <a:t>and</a:t>
            </a:r>
            <a:r>
              <a:rPr lang="pt-PT" dirty="0"/>
              <a:t> 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Graduations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76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>
                <a:solidFill>
                  <a:schemeClr val="bg1"/>
                </a:solidFill>
              </a:rPr>
              <a:t>Current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situation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 err="1"/>
              <a:t>Undergraduate</a:t>
            </a:r>
            <a:r>
              <a:rPr lang="pt-PT" u="sng" dirty="0"/>
              <a:t> </a:t>
            </a:r>
            <a:r>
              <a:rPr lang="pt-PT" u="sng" dirty="0" err="1"/>
              <a:t>degrees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Commercial</a:t>
            </a:r>
            <a:r>
              <a:rPr lang="pt-PT" dirty="0"/>
              <a:t>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3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Professional </a:t>
            </a:r>
            <a:r>
              <a:rPr lang="pt-PT" u="sng" dirty="0" err="1"/>
              <a:t>Higher</a:t>
            </a:r>
            <a:r>
              <a:rPr lang="pt-PT" u="sng" dirty="0"/>
              <a:t> </a:t>
            </a:r>
            <a:r>
              <a:rPr lang="pt-PT" u="sng" dirty="0" err="1"/>
              <a:t>Education</a:t>
            </a:r>
            <a:r>
              <a:rPr lang="pt-PT" u="sng" dirty="0"/>
              <a:t> </a:t>
            </a:r>
            <a:r>
              <a:rPr lang="pt-PT" u="sng" dirty="0" err="1"/>
              <a:t>Technical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 err="1"/>
              <a:t>Tourism</a:t>
            </a:r>
            <a:endParaRPr lang="pt-PT" dirty="0"/>
          </a:p>
          <a:p>
            <a:r>
              <a:rPr lang="pt-PT" dirty="0" err="1"/>
              <a:t>Administrative</a:t>
            </a:r>
            <a:r>
              <a:rPr lang="pt-PT" dirty="0"/>
              <a:t> 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r>
              <a:rPr lang="pt-PT" dirty="0"/>
              <a:t>Management 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93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in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65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Non-</a:t>
            </a:r>
            <a:r>
              <a:rPr lang="pt-PT" u="sng" dirty="0" err="1"/>
              <a:t>degree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/>
              <a:t>MBA in Management</a:t>
            </a:r>
          </a:p>
          <a:p>
            <a:r>
              <a:rPr lang="pt-PT" dirty="0" err="1"/>
              <a:t>Advanced</a:t>
            </a:r>
            <a:r>
              <a:rPr lang="pt-PT" dirty="0"/>
              <a:t>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</a:t>
            </a:r>
            <a:r>
              <a:rPr lang="pt-PT" dirty="0"/>
              <a:t> in Management </a:t>
            </a:r>
            <a:r>
              <a:rPr lang="pt-PT" dirty="0" err="1"/>
              <a:t>of</a:t>
            </a:r>
            <a:r>
              <a:rPr lang="pt-PT" dirty="0"/>
              <a:t> HR</a:t>
            </a:r>
          </a:p>
          <a:p>
            <a:pPr lvl="0"/>
            <a:r>
              <a:rPr lang="pt-PT" dirty="0"/>
              <a:t>MBA in </a:t>
            </a:r>
            <a:r>
              <a:rPr lang="pt-PT" dirty="0" err="1"/>
              <a:t>Logistics</a:t>
            </a:r>
            <a:endParaRPr lang="pt-PT" dirty="0"/>
          </a:p>
          <a:p>
            <a:pPr lvl="0"/>
            <a:r>
              <a:rPr lang="en-GB" dirty="0"/>
              <a:t>Post-Graduation in Health Management and Administration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0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37F326-4C67-4A9F-919E-67DA26DF3708}"/>
</file>

<file path=customXml/itemProps2.xml><?xml version="1.0" encoding="utf-8"?>
<ds:datastoreItem xmlns:ds="http://schemas.openxmlformats.org/officeDocument/2006/customXml" ds:itemID="{93118AB3-B008-4546-9DBF-288C2C0F3647}"/>
</file>

<file path=customXml/itemProps3.xml><?xml version="1.0" encoding="utf-8"?>
<ds:datastoreItem xmlns:ds="http://schemas.openxmlformats.org/officeDocument/2006/customXml" ds:itemID="{5C033488-E3F3-4258-89A3-2932A9369CC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654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Greetings from Diretor</vt:lpstr>
      <vt:lpstr>About the Institution</vt:lpstr>
      <vt:lpstr>ISLA - LEIRIA</vt:lpstr>
      <vt:lpstr>Current situation</vt:lpstr>
      <vt:lpstr>Current situation</vt:lpstr>
      <vt:lpstr>Current situation</vt:lpstr>
      <vt:lpstr>Current situation</vt:lpstr>
      <vt:lpstr>Current situation</vt:lpstr>
      <vt:lpstr>Why is ISLA focused on management?</vt:lpstr>
      <vt:lpstr>Region of Leiria</vt:lpstr>
      <vt:lpstr>Region of Leiria</vt:lpstr>
      <vt:lpstr>Beyond the industry…..</vt:lpstr>
      <vt:lpstr>The Monastery of Batalha</vt:lpstr>
      <vt:lpstr>The Monastery of Alcobaça</vt:lpstr>
      <vt:lpstr>Beaches….</vt:lpstr>
      <vt:lpstr>Mountains and caves….</vt:lpstr>
      <vt:lpstr>ISLA’s role in the Job-Jo project</vt:lpstr>
      <vt:lpstr>ISLA’s other responsibilities as part of the Job-Jo Project:</vt:lpstr>
      <vt:lpstr>Training BSNB staff </vt:lpstr>
      <vt:lpstr>Aimed at BSNB teachers  </vt:lpstr>
      <vt:lpstr>Aimed at graduates and those unemployed   </vt:lpstr>
      <vt:lpstr>Aimed at the unemployed     </vt:lpstr>
      <vt:lpstr>   Thank You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vilaça</dc:creator>
  <cp:lastModifiedBy>Civil Head</cp:lastModifiedBy>
  <cp:revision>9</cp:revision>
  <dcterms:created xsi:type="dcterms:W3CDTF">2019-02-19T06:30:44Z</dcterms:created>
  <dcterms:modified xsi:type="dcterms:W3CDTF">2019-02-22T14:58:30Z</dcterms:modified>
</cp:coreProperties>
</file>