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notesSlides/notesSlide4.xml" ContentType="application/vnd.openxmlformats-officedocument.presentationml.notesSlide+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5.xml" ContentType="application/vnd.openxmlformats-officedocument.presentationml.notesSlide+xml"/>
  <Override PartName="/ppt/slideLayouts/slideLayout3.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4.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20F0E3-B6A9-4626-B6EB-1AF49676D1A4}" type="datetimeFigureOut">
              <a:rPr lang="en-US" smtClean="0"/>
              <a:t>7/8/2018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94FF09-D3EA-4E75-8B15-56571680C3ED}" type="slidenum">
              <a:rPr lang="en-US" smtClean="0"/>
              <a:t>‹#›</a:t>
            </a:fld>
            <a:endParaRPr lang="en-US"/>
          </a:p>
        </p:txBody>
      </p:sp>
    </p:spTree>
    <p:extLst>
      <p:ext uri="{BB962C8B-B14F-4D97-AF65-F5344CB8AC3E}">
        <p14:creationId xmlns:p14="http://schemas.microsoft.com/office/powerpoint/2010/main" val="1906973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B74F03C-2814-463B-9E75-975210F7C57E}" type="slidenum">
              <a:rPr lang="ar-SA" altLang="en-US"/>
              <a:pPr/>
              <a:t>4</a:t>
            </a:fld>
            <a:endParaRPr lang="en-US"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r>
              <a:rPr lang="en-GB" altLang="en-US" smtClean="0">
                <a:latin typeface="Arial" charset="0"/>
                <a:cs typeface="Arial" charset="0"/>
              </a:rPr>
              <a:t>Also DrUCKER: The industries that have moved into the centre of the economy in the last 40 years have as their businesses, the production and distribution of knowledge and information rather than the production and information of things.”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030C830-8708-4767-A713-375930CAB9FE}" type="slidenum">
              <a:rPr lang="ar-SA" altLang="en-US"/>
              <a:pPr/>
              <a:t>6</a:t>
            </a:fld>
            <a:endParaRPr lang="en-US" altLang="en-US"/>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pPr eaLnBrk="1" hangingPunct="1"/>
            <a:r>
              <a:rPr lang="en-GB" altLang="en-US" smtClean="0">
                <a:latin typeface="Arial" charset="0"/>
                <a:cs typeface="Arial" charset="0"/>
              </a:rPr>
              <a:t>Sabre, Wal-Mart, Nike, Capital- One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5695137-1C3C-4763-A427-FF81F925E643}" type="slidenum">
              <a:rPr lang="ar-SA" altLang="en-US"/>
              <a:pPr/>
              <a:t>8</a:t>
            </a:fld>
            <a:endParaRPr lang="en-US"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r>
              <a:rPr lang="en-GB" altLang="en-US" smtClean="0">
                <a:latin typeface="Arial" charset="0"/>
                <a:cs typeface="Arial" charset="0"/>
              </a:rPr>
              <a:t>Customers have generally reduced information assymetry.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90E1D46-CB8B-4077-ABC2-0842C52BD783}" type="slidenum">
              <a:rPr lang="ar-SA" altLang="en-US"/>
              <a:pPr/>
              <a:t>11</a:t>
            </a:fld>
            <a:endParaRPr lang="en-US"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xfrm>
            <a:off x="914400" y="4343400"/>
            <a:ext cx="5029200" cy="4114800"/>
          </a:xfrm>
          <a:noFill/>
        </p:spPr>
        <p:txBody>
          <a:bodyPr/>
          <a:lstStyle/>
          <a:p>
            <a:pPr eaLnBrk="1" hangingPunct="1"/>
            <a:r>
              <a:rPr lang="en-GB" altLang="en-US" smtClean="0">
                <a:latin typeface="Arial" charset="0"/>
                <a:cs typeface="Arial" charset="0"/>
              </a:rPr>
              <a:t>Internet web sites permit both richness and reach.</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6AF268F-4866-4753-B756-672FEFE68CED}" type="slidenum">
              <a:rPr lang="ar-SA" altLang="en-US"/>
              <a:pPr/>
              <a:t>12</a:t>
            </a:fld>
            <a:endParaRPr lang="en-US" alt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xfrm>
            <a:off x="914400" y="4343400"/>
            <a:ext cx="5029200" cy="4114800"/>
          </a:xfrm>
          <a:noFill/>
        </p:spPr>
        <p:txBody>
          <a:bodyPr/>
          <a:lstStyle/>
          <a:p>
            <a:pPr eaLnBrk="1" hangingPunct="1"/>
            <a:r>
              <a:rPr lang="en-GB" altLang="en-US" smtClean="0">
                <a:latin typeface="Arial" charset="0"/>
                <a:cs typeface="Arial" charset="0"/>
              </a:rPr>
              <a:t>Need to be able to identify inaccuracies readily.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EBBE923-9737-4740-8B30-31E271A286DF}" type="slidenum">
              <a:rPr lang="ar-SA" altLang="en-US"/>
              <a:pPr/>
              <a:t>13</a:t>
            </a:fld>
            <a:endParaRPr lang="en-US" alt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xfrm>
            <a:off x="914400" y="4343400"/>
            <a:ext cx="5029200" cy="4114800"/>
          </a:xfrm>
          <a:noFill/>
        </p:spPr>
        <p:txBody>
          <a:bodyPr/>
          <a:lstStyle/>
          <a:p>
            <a:pPr eaLnBrk="1" hangingPunct="1"/>
            <a:r>
              <a:rPr lang="en-GB" altLang="en-US" smtClean="0">
                <a:latin typeface="Arial" charset="0"/>
                <a:cs typeface="Arial" charset="0"/>
              </a:rPr>
              <a:t>Effect of incomplete patent search. Report on organisational performance would be less than helpful.</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6579AE9-3662-4DB0-9B2C-E4AC7C10CEBA}" type="slidenum">
              <a:rPr lang="ar-SA" altLang="en-US"/>
              <a:pPr/>
              <a:t>16</a:t>
            </a:fld>
            <a:endParaRPr lang="en-US" alt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r>
              <a:rPr lang="en-GB" altLang="en-US" smtClean="0">
                <a:latin typeface="Arial" charset="0"/>
                <a:cs typeface="Arial" charset="0"/>
              </a:rPr>
              <a:t>Timeliness- what factors are likely to change?</a:t>
            </a:r>
          </a:p>
          <a:p>
            <a:pPr eaLnBrk="1" hangingPunct="1"/>
            <a:r>
              <a:rPr lang="en-GB" altLang="en-US" smtClean="0">
                <a:latin typeface="Arial" charset="0"/>
                <a:cs typeface="Arial" charset="0"/>
              </a:rPr>
              <a:t>Frequent reports need putting in context of past and future performance.</a:t>
            </a:r>
          </a:p>
          <a:p>
            <a:pPr eaLnBrk="1" hangingPunct="1"/>
            <a:r>
              <a:rPr lang="en-GB" altLang="en-US" smtClean="0">
                <a:latin typeface="Arial" charset="0"/>
                <a:cs typeface="Arial" charset="0"/>
              </a:rPr>
              <a:t>Rapid identification of all those customers whose bills are &gt; 30 days due. Which proucts are we likley to run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A015908-D46E-45CC-AA19-D5F139092E32}" type="slidenum">
              <a:rPr lang="ar-SA" altLang="en-US"/>
              <a:pPr/>
              <a:t>30</a:t>
            </a:fld>
            <a:endParaRPr lang="en-US" alt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lvl="2" eaLnBrk="1" hangingPunct="1"/>
            <a:r>
              <a:rPr lang="en-GB" altLang="en-US" smtClean="0">
                <a:latin typeface="Arial" charset="0"/>
                <a:cs typeface="Arial" charset="0"/>
              </a:rPr>
              <a:t>Both threats </a:t>
            </a:r>
            <a:r>
              <a:rPr lang="en-GB" altLang="en-US" i="1" smtClean="0">
                <a:latin typeface="Arial" charset="0"/>
                <a:cs typeface="Arial" charset="0"/>
              </a:rPr>
              <a:t>and</a:t>
            </a:r>
            <a:r>
              <a:rPr lang="en-GB" altLang="en-US" smtClean="0">
                <a:latin typeface="Arial" charset="0"/>
                <a:cs typeface="Arial" charset="0"/>
              </a:rPr>
              <a:t> opportunities </a:t>
            </a:r>
          </a:p>
          <a:p>
            <a:pPr eaLnBrk="1" hangingPunct="1"/>
            <a:endParaRPr lang="en-GB" altLang="en-US" smtClean="0">
              <a:latin typeface="Arial"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58F38A-C5BE-49B1-8B30-D73561FD0729}" type="slidenum">
              <a:rPr lang="ar-SA" altLang="en-US"/>
              <a:pPr/>
              <a:t>31</a:t>
            </a:fld>
            <a:endParaRPr lang="en-US" alt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GB" altLang="en-US"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17D084-2583-4DA2-AEB4-1C6A8E2242E9}" type="datetimeFigureOut">
              <a:rPr lang="en-US" smtClean="0"/>
              <a:t>7/8/2018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E4FE9-B878-4B61-8BEB-E84CC20E3A83}" type="slidenum">
              <a:rPr lang="en-US" smtClean="0"/>
              <a:t>‹#›</a:t>
            </a:fld>
            <a:endParaRPr lang="en-US"/>
          </a:p>
        </p:txBody>
      </p:sp>
    </p:spTree>
    <p:extLst>
      <p:ext uri="{BB962C8B-B14F-4D97-AF65-F5344CB8AC3E}">
        <p14:creationId xmlns:p14="http://schemas.microsoft.com/office/powerpoint/2010/main" val="2920554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17D084-2583-4DA2-AEB4-1C6A8E2242E9}" type="datetimeFigureOut">
              <a:rPr lang="en-US" smtClean="0"/>
              <a:t>7/8/2018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E4FE9-B878-4B61-8BEB-E84CC20E3A83}" type="slidenum">
              <a:rPr lang="en-US" smtClean="0"/>
              <a:t>‹#›</a:t>
            </a:fld>
            <a:endParaRPr lang="en-US"/>
          </a:p>
        </p:txBody>
      </p:sp>
    </p:spTree>
    <p:extLst>
      <p:ext uri="{BB962C8B-B14F-4D97-AF65-F5344CB8AC3E}">
        <p14:creationId xmlns:p14="http://schemas.microsoft.com/office/powerpoint/2010/main" val="554504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17D084-2583-4DA2-AEB4-1C6A8E2242E9}" type="datetimeFigureOut">
              <a:rPr lang="en-US" smtClean="0"/>
              <a:t>7/8/2018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E4FE9-B878-4B61-8BEB-E84CC20E3A83}" type="slidenum">
              <a:rPr lang="en-US" smtClean="0"/>
              <a:t>‹#›</a:t>
            </a:fld>
            <a:endParaRPr lang="en-US"/>
          </a:p>
        </p:txBody>
      </p:sp>
    </p:spTree>
    <p:extLst>
      <p:ext uri="{BB962C8B-B14F-4D97-AF65-F5344CB8AC3E}">
        <p14:creationId xmlns:p14="http://schemas.microsoft.com/office/powerpoint/2010/main" val="2907657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17D084-2583-4DA2-AEB4-1C6A8E2242E9}" type="datetimeFigureOut">
              <a:rPr lang="en-US" smtClean="0"/>
              <a:t>7/8/2018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E4FE9-B878-4B61-8BEB-E84CC20E3A83}" type="slidenum">
              <a:rPr lang="en-US" smtClean="0"/>
              <a:t>‹#›</a:t>
            </a:fld>
            <a:endParaRPr lang="en-US"/>
          </a:p>
        </p:txBody>
      </p:sp>
    </p:spTree>
    <p:extLst>
      <p:ext uri="{BB962C8B-B14F-4D97-AF65-F5344CB8AC3E}">
        <p14:creationId xmlns:p14="http://schemas.microsoft.com/office/powerpoint/2010/main" val="1666723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17D084-2583-4DA2-AEB4-1C6A8E2242E9}" type="datetimeFigureOut">
              <a:rPr lang="en-US" smtClean="0"/>
              <a:t>7/8/2018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E4FE9-B878-4B61-8BEB-E84CC20E3A83}" type="slidenum">
              <a:rPr lang="en-US" smtClean="0"/>
              <a:t>‹#›</a:t>
            </a:fld>
            <a:endParaRPr lang="en-US"/>
          </a:p>
        </p:txBody>
      </p:sp>
    </p:spTree>
    <p:extLst>
      <p:ext uri="{BB962C8B-B14F-4D97-AF65-F5344CB8AC3E}">
        <p14:creationId xmlns:p14="http://schemas.microsoft.com/office/powerpoint/2010/main" val="3523580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17D084-2583-4DA2-AEB4-1C6A8E2242E9}" type="datetimeFigureOut">
              <a:rPr lang="en-US" smtClean="0"/>
              <a:t>7/8/2018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E4FE9-B878-4B61-8BEB-E84CC20E3A83}" type="slidenum">
              <a:rPr lang="en-US" smtClean="0"/>
              <a:t>‹#›</a:t>
            </a:fld>
            <a:endParaRPr lang="en-US"/>
          </a:p>
        </p:txBody>
      </p:sp>
    </p:spTree>
    <p:extLst>
      <p:ext uri="{BB962C8B-B14F-4D97-AF65-F5344CB8AC3E}">
        <p14:creationId xmlns:p14="http://schemas.microsoft.com/office/powerpoint/2010/main" val="280288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17D084-2583-4DA2-AEB4-1C6A8E2242E9}" type="datetimeFigureOut">
              <a:rPr lang="en-US" smtClean="0"/>
              <a:t>7/8/2018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BE4FE9-B878-4B61-8BEB-E84CC20E3A83}" type="slidenum">
              <a:rPr lang="en-US" smtClean="0"/>
              <a:t>‹#›</a:t>
            </a:fld>
            <a:endParaRPr lang="en-US"/>
          </a:p>
        </p:txBody>
      </p:sp>
    </p:spTree>
    <p:extLst>
      <p:ext uri="{BB962C8B-B14F-4D97-AF65-F5344CB8AC3E}">
        <p14:creationId xmlns:p14="http://schemas.microsoft.com/office/powerpoint/2010/main" val="4046350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17D084-2583-4DA2-AEB4-1C6A8E2242E9}" type="datetimeFigureOut">
              <a:rPr lang="en-US" smtClean="0"/>
              <a:t>7/8/2018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BE4FE9-B878-4B61-8BEB-E84CC20E3A83}" type="slidenum">
              <a:rPr lang="en-US" smtClean="0"/>
              <a:t>‹#›</a:t>
            </a:fld>
            <a:endParaRPr lang="en-US"/>
          </a:p>
        </p:txBody>
      </p:sp>
    </p:spTree>
    <p:extLst>
      <p:ext uri="{BB962C8B-B14F-4D97-AF65-F5344CB8AC3E}">
        <p14:creationId xmlns:p14="http://schemas.microsoft.com/office/powerpoint/2010/main" val="2923027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17D084-2583-4DA2-AEB4-1C6A8E2242E9}" type="datetimeFigureOut">
              <a:rPr lang="en-US" smtClean="0"/>
              <a:t>7/8/2018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BE4FE9-B878-4B61-8BEB-E84CC20E3A83}" type="slidenum">
              <a:rPr lang="en-US" smtClean="0"/>
              <a:t>‹#›</a:t>
            </a:fld>
            <a:endParaRPr lang="en-US"/>
          </a:p>
        </p:txBody>
      </p:sp>
    </p:spTree>
    <p:extLst>
      <p:ext uri="{BB962C8B-B14F-4D97-AF65-F5344CB8AC3E}">
        <p14:creationId xmlns:p14="http://schemas.microsoft.com/office/powerpoint/2010/main" val="4125152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17D084-2583-4DA2-AEB4-1C6A8E2242E9}" type="datetimeFigureOut">
              <a:rPr lang="en-US" smtClean="0"/>
              <a:t>7/8/2018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E4FE9-B878-4B61-8BEB-E84CC20E3A83}" type="slidenum">
              <a:rPr lang="en-US" smtClean="0"/>
              <a:t>‹#›</a:t>
            </a:fld>
            <a:endParaRPr lang="en-US"/>
          </a:p>
        </p:txBody>
      </p:sp>
    </p:spTree>
    <p:extLst>
      <p:ext uri="{BB962C8B-B14F-4D97-AF65-F5344CB8AC3E}">
        <p14:creationId xmlns:p14="http://schemas.microsoft.com/office/powerpoint/2010/main" val="623360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17D084-2583-4DA2-AEB4-1C6A8E2242E9}" type="datetimeFigureOut">
              <a:rPr lang="en-US" smtClean="0"/>
              <a:t>7/8/2018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E4FE9-B878-4B61-8BEB-E84CC20E3A83}" type="slidenum">
              <a:rPr lang="en-US" smtClean="0"/>
              <a:t>‹#›</a:t>
            </a:fld>
            <a:endParaRPr lang="en-US"/>
          </a:p>
        </p:txBody>
      </p:sp>
    </p:spTree>
    <p:extLst>
      <p:ext uri="{BB962C8B-B14F-4D97-AF65-F5344CB8AC3E}">
        <p14:creationId xmlns:p14="http://schemas.microsoft.com/office/powerpoint/2010/main" val="1244830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17D084-2583-4DA2-AEB4-1C6A8E2242E9}" type="datetimeFigureOut">
              <a:rPr lang="en-US" smtClean="0"/>
              <a:t>7/8/2018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BE4FE9-B878-4B61-8BEB-E84CC20E3A83}" type="slidenum">
              <a:rPr lang="en-US" smtClean="0"/>
              <a:t>‹#›</a:t>
            </a:fld>
            <a:endParaRPr lang="en-US"/>
          </a:p>
        </p:txBody>
      </p:sp>
    </p:spTree>
    <p:extLst>
      <p:ext uri="{BB962C8B-B14F-4D97-AF65-F5344CB8AC3E}">
        <p14:creationId xmlns:p14="http://schemas.microsoft.com/office/powerpoint/2010/main" val="1357478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H_mobaideen@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7DF723A4-7CC3-4172-B4BF-E005E67C84AD}" type="slidenum">
              <a:rPr lang="ar-SA" altLang="en-US" i="1">
                <a:cs typeface="Arial" charset="0"/>
              </a:rPr>
              <a:pPr/>
              <a:t>1</a:t>
            </a:fld>
            <a:endParaRPr lang="en-US" altLang="en-US" i="1"/>
          </a:p>
        </p:txBody>
      </p:sp>
      <p:sp>
        <p:nvSpPr>
          <p:cNvPr id="3075" name="Rectangle 2"/>
          <p:cNvSpPr>
            <a:spLocks noGrp="1" noChangeArrowheads="1"/>
          </p:cNvSpPr>
          <p:nvPr>
            <p:ph type="ctrTitle"/>
          </p:nvPr>
        </p:nvSpPr>
        <p:spPr>
          <a:xfrm>
            <a:off x="762000" y="228600"/>
            <a:ext cx="7543800" cy="1981200"/>
          </a:xfrm>
        </p:spPr>
        <p:txBody>
          <a:bodyPr anchor="ctr">
            <a:normAutofit fontScale="90000"/>
          </a:bodyPr>
          <a:lstStyle/>
          <a:p>
            <a:pPr eaLnBrk="1" hangingPunct="1"/>
            <a:r>
              <a:rPr lang="en-US" altLang="en-US" sz="4000" smtClean="0"/>
              <a:t/>
            </a:r>
            <a:br>
              <a:rPr lang="en-US" altLang="en-US" sz="4000" smtClean="0"/>
            </a:br>
            <a:r>
              <a:rPr lang="en-US" altLang="en-US" sz="4000" smtClean="0"/>
              <a:t>Managing the Information and communication Technology Resources</a:t>
            </a:r>
            <a:br>
              <a:rPr lang="en-US" altLang="en-US" sz="4000" smtClean="0"/>
            </a:br>
            <a:endParaRPr lang="en-US" altLang="en-US" sz="4000" smtClean="0"/>
          </a:p>
        </p:txBody>
      </p:sp>
      <p:sp>
        <p:nvSpPr>
          <p:cNvPr id="3076" name="Rectangle 3"/>
          <p:cNvSpPr>
            <a:spLocks noGrp="1" noChangeArrowheads="1"/>
          </p:cNvSpPr>
          <p:nvPr>
            <p:ph type="subTitle" idx="1"/>
          </p:nvPr>
        </p:nvSpPr>
        <p:spPr>
          <a:xfrm>
            <a:off x="1676400" y="2514600"/>
            <a:ext cx="6400800" cy="1752600"/>
          </a:xfrm>
        </p:spPr>
        <p:txBody>
          <a:bodyPr/>
          <a:lstStyle/>
          <a:p>
            <a:pPr eaLnBrk="1" hangingPunct="1"/>
            <a:r>
              <a:rPr lang="en-US" altLang="en-US" sz="3200" smtClean="0">
                <a:cs typeface="Arial" charset="0"/>
              </a:rPr>
              <a:t>Dr. Hisham Al-Mobaideen</a:t>
            </a:r>
          </a:p>
          <a:p>
            <a:pPr eaLnBrk="1" hangingPunct="1"/>
            <a:r>
              <a:rPr lang="en-US" altLang="en-US" sz="3200" smtClean="0">
                <a:cs typeface="Arial" charset="0"/>
                <a:hlinkClick r:id="rId2"/>
              </a:rPr>
              <a:t>H_mobaideen@yahoo.com</a:t>
            </a:r>
            <a:endParaRPr lang="en-US" altLang="en-US" sz="3200" smtClean="0">
              <a:cs typeface="Arial" charset="0"/>
            </a:endParaRPr>
          </a:p>
          <a:p>
            <a:pPr eaLnBrk="1" hangingPunct="1"/>
            <a:r>
              <a:rPr lang="en-US" altLang="en-US" sz="3200" smtClean="0">
                <a:cs typeface="Arial" charset="0"/>
              </a:rPr>
              <a:t>First semester 2010/2011</a:t>
            </a:r>
          </a:p>
        </p:txBody>
      </p:sp>
    </p:spTree>
    <p:extLst>
      <p:ext uri="{BB962C8B-B14F-4D97-AF65-F5344CB8AC3E}">
        <p14:creationId xmlns:p14="http://schemas.microsoft.com/office/powerpoint/2010/main" val="31358699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C34AFB95-97EF-4ACA-B10D-991DE3798F84}" type="slidenum">
              <a:rPr lang="ar-SA" altLang="en-US" i="1">
                <a:cs typeface="Arial" charset="0"/>
              </a:rPr>
              <a:pPr/>
              <a:t>10</a:t>
            </a:fld>
            <a:endParaRPr lang="en-US" altLang="en-US" i="1"/>
          </a:p>
        </p:txBody>
      </p:sp>
      <p:sp>
        <p:nvSpPr>
          <p:cNvPr id="15363" name="Rectangle 2"/>
          <p:cNvSpPr>
            <a:spLocks noGrp="1" noChangeArrowheads="1"/>
          </p:cNvSpPr>
          <p:nvPr>
            <p:ph type="title"/>
          </p:nvPr>
        </p:nvSpPr>
        <p:spPr>
          <a:xfrm>
            <a:off x="457200" y="188913"/>
            <a:ext cx="8229600" cy="760412"/>
          </a:xfrm>
        </p:spPr>
        <p:txBody>
          <a:bodyPr/>
          <a:lstStyle/>
          <a:p>
            <a:pPr eaLnBrk="1" hangingPunct="1"/>
            <a:r>
              <a:rPr lang="en-GB" altLang="en-US" sz="4000" smtClean="0">
                <a:solidFill>
                  <a:schemeClr val="tx1"/>
                </a:solidFill>
              </a:rPr>
              <a:t>Characteristics of good information</a:t>
            </a:r>
          </a:p>
        </p:txBody>
      </p:sp>
      <p:sp>
        <p:nvSpPr>
          <p:cNvPr id="15364" name="Rectangle 3"/>
          <p:cNvSpPr>
            <a:spLocks noGrp="1" noChangeArrowheads="1"/>
          </p:cNvSpPr>
          <p:nvPr>
            <p:ph type="body" idx="1"/>
          </p:nvPr>
        </p:nvSpPr>
        <p:spPr>
          <a:xfrm>
            <a:off x="457200" y="1052513"/>
            <a:ext cx="8178800" cy="5562600"/>
          </a:xfrm>
        </p:spPr>
        <p:txBody>
          <a:bodyPr/>
          <a:lstStyle/>
          <a:p>
            <a:pPr lvl="1" eaLnBrk="1" hangingPunct="1"/>
            <a:r>
              <a:rPr lang="en-GB" altLang="en-US" sz="2400" b="1" smtClean="0">
                <a:solidFill>
                  <a:srgbClr val="FF0000"/>
                </a:solidFill>
              </a:rPr>
              <a:t>relevant</a:t>
            </a:r>
            <a:r>
              <a:rPr lang="en-GB" altLang="en-US" sz="2400" smtClean="0"/>
              <a:t> for its purpose</a:t>
            </a:r>
          </a:p>
          <a:p>
            <a:pPr lvl="1" eaLnBrk="1" hangingPunct="1"/>
            <a:r>
              <a:rPr lang="en-GB" altLang="en-US" sz="2400" smtClean="0"/>
              <a:t>sufficiently </a:t>
            </a:r>
            <a:r>
              <a:rPr lang="en-GB" altLang="en-US" sz="2400" b="1" smtClean="0">
                <a:solidFill>
                  <a:srgbClr val="FF0000"/>
                </a:solidFill>
              </a:rPr>
              <a:t>accurate</a:t>
            </a:r>
            <a:r>
              <a:rPr lang="en-GB" altLang="en-US" sz="2400" smtClean="0"/>
              <a:t> for its purpose</a:t>
            </a:r>
          </a:p>
          <a:p>
            <a:pPr lvl="1" eaLnBrk="1" hangingPunct="1"/>
            <a:r>
              <a:rPr lang="en-GB" altLang="en-US" sz="2400" b="1" smtClean="0">
                <a:solidFill>
                  <a:srgbClr val="FF0000"/>
                </a:solidFill>
              </a:rPr>
              <a:t>complete</a:t>
            </a:r>
            <a:r>
              <a:rPr lang="en-GB" altLang="en-US" sz="2400" smtClean="0"/>
              <a:t> enough for the problem</a:t>
            </a:r>
          </a:p>
          <a:p>
            <a:pPr lvl="1" eaLnBrk="1" hangingPunct="1"/>
            <a:r>
              <a:rPr lang="en-GB" altLang="en-US" sz="2400" smtClean="0"/>
              <a:t>from a source in which the user has </a:t>
            </a:r>
            <a:r>
              <a:rPr lang="en-GB" altLang="en-US" sz="2400" b="1" smtClean="0">
                <a:solidFill>
                  <a:srgbClr val="FF0000"/>
                </a:solidFill>
              </a:rPr>
              <a:t>confidence</a:t>
            </a:r>
            <a:endParaRPr lang="en-GB" altLang="en-US" sz="2400" smtClean="0">
              <a:solidFill>
                <a:srgbClr val="FF0000"/>
              </a:solidFill>
            </a:endParaRPr>
          </a:p>
          <a:p>
            <a:pPr lvl="1" eaLnBrk="1" hangingPunct="1"/>
            <a:r>
              <a:rPr lang="en-GB" altLang="en-US" sz="2400" smtClean="0"/>
              <a:t>communicated to the </a:t>
            </a:r>
            <a:r>
              <a:rPr lang="en-GB" altLang="en-US" sz="2400" b="1" smtClean="0">
                <a:solidFill>
                  <a:srgbClr val="FF0000"/>
                </a:solidFill>
              </a:rPr>
              <a:t>right person</a:t>
            </a:r>
            <a:endParaRPr lang="en-GB" altLang="en-US" sz="2400" smtClean="0">
              <a:solidFill>
                <a:srgbClr val="FF0000"/>
              </a:solidFill>
            </a:endParaRPr>
          </a:p>
          <a:p>
            <a:pPr lvl="1" eaLnBrk="1" hangingPunct="1"/>
            <a:r>
              <a:rPr lang="en-GB" altLang="en-US" sz="2400" smtClean="0"/>
              <a:t>communicated in </a:t>
            </a:r>
            <a:r>
              <a:rPr lang="en-GB" altLang="en-US" sz="2400" b="1" smtClean="0">
                <a:solidFill>
                  <a:srgbClr val="FF0000"/>
                </a:solidFill>
              </a:rPr>
              <a:t>time</a:t>
            </a:r>
            <a:r>
              <a:rPr lang="en-GB" altLang="en-US" sz="2400" smtClean="0"/>
              <a:t> for its purpose</a:t>
            </a:r>
          </a:p>
          <a:p>
            <a:pPr lvl="1" eaLnBrk="1" hangingPunct="1"/>
            <a:r>
              <a:rPr lang="en-GB" altLang="en-US" sz="2400" smtClean="0"/>
              <a:t>that which contains the </a:t>
            </a:r>
            <a:r>
              <a:rPr lang="en-GB" altLang="en-US" sz="2400" b="1" smtClean="0">
                <a:solidFill>
                  <a:srgbClr val="FF0000"/>
                </a:solidFill>
              </a:rPr>
              <a:t>right level of detail</a:t>
            </a:r>
            <a:endParaRPr lang="en-GB" altLang="en-US" sz="2400" smtClean="0">
              <a:solidFill>
                <a:srgbClr val="FF0000"/>
              </a:solidFill>
            </a:endParaRPr>
          </a:p>
          <a:p>
            <a:pPr lvl="1" eaLnBrk="1" hangingPunct="1"/>
            <a:r>
              <a:rPr lang="en-GB" altLang="en-US" sz="2400" smtClean="0"/>
              <a:t>communicated by an </a:t>
            </a:r>
            <a:r>
              <a:rPr lang="en-GB" altLang="en-US" sz="2400" b="1" smtClean="0">
                <a:solidFill>
                  <a:srgbClr val="FF3300"/>
                </a:solidFill>
              </a:rPr>
              <a:t>appropriate</a:t>
            </a:r>
            <a:r>
              <a:rPr lang="en-GB" altLang="en-US" sz="2400" smtClean="0">
                <a:solidFill>
                  <a:srgbClr val="FF3300"/>
                </a:solidFill>
              </a:rPr>
              <a:t> </a:t>
            </a:r>
            <a:r>
              <a:rPr lang="en-GB" altLang="en-US" sz="2400" b="1" smtClean="0">
                <a:solidFill>
                  <a:srgbClr val="FF0066"/>
                </a:solidFill>
              </a:rPr>
              <a:t>channel</a:t>
            </a:r>
            <a:r>
              <a:rPr lang="en-GB" altLang="en-US" sz="2400" b="1" smtClean="0">
                <a:solidFill>
                  <a:srgbClr val="FF0000"/>
                </a:solidFill>
              </a:rPr>
              <a:t> of communication</a:t>
            </a:r>
            <a:endParaRPr lang="en-GB" altLang="en-US" sz="2400" smtClean="0">
              <a:solidFill>
                <a:srgbClr val="FF0000"/>
              </a:solidFill>
            </a:endParaRPr>
          </a:p>
          <a:p>
            <a:pPr lvl="1" eaLnBrk="1" hangingPunct="1"/>
            <a:r>
              <a:rPr lang="en-GB" altLang="en-US" sz="2400" b="1" smtClean="0">
                <a:solidFill>
                  <a:srgbClr val="FF0000"/>
                </a:solidFill>
              </a:rPr>
              <a:t>understandable</a:t>
            </a:r>
            <a:r>
              <a:rPr lang="en-GB" altLang="en-US" sz="2400" smtClean="0"/>
              <a:t> by the user</a:t>
            </a:r>
          </a:p>
          <a:p>
            <a:pPr lvl="1" eaLnBrk="1" hangingPunct="1"/>
            <a:r>
              <a:rPr lang="en-GB" altLang="en-US" sz="2400" b="1" smtClean="0">
                <a:solidFill>
                  <a:srgbClr val="FF0000"/>
                </a:solidFill>
              </a:rPr>
              <a:t>cost-effective</a:t>
            </a:r>
            <a:r>
              <a:rPr lang="en-GB" altLang="en-US" sz="2400" smtClean="0"/>
              <a:t> in its management</a:t>
            </a:r>
          </a:p>
          <a:p>
            <a:pPr lvl="2" eaLnBrk="1" hangingPunct="1"/>
            <a:r>
              <a:rPr lang="en-GB" altLang="en-US" sz="1400" smtClean="0"/>
              <a:t>(adapted from Lucey 2000)</a:t>
            </a:r>
          </a:p>
        </p:txBody>
      </p:sp>
    </p:spTree>
    <p:extLst>
      <p:ext uri="{BB962C8B-B14F-4D97-AF65-F5344CB8AC3E}">
        <p14:creationId xmlns:p14="http://schemas.microsoft.com/office/powerpoint/2010/main" val="13611384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4CB7593A-8973-427B-A870-D51526C8E39A}" type="slidenum">
              <a:rPr lang="ar-SA" altLang="en-US" i="1">
                <a:cs typeface="Arial" charset="0"/>
              </a:rPr>
              <a:pPr/>
              <a:t>11</a:t>
            </a:fld>
            <a:endParaRPr lang="en-US" altLang="en-US" i="1"/>
          </a:p>
        </p:txBody>
      </p:sp>
      <p:sp>
        <p:nvSpPr>
          <p:cNvPr id="16387" name="Rectangle 2"/>
          <p:cNvSpPr>
            <a:spLocks noGrp="1" noChangeArrowheads="1"/>
          </p:cNvSpPr>
          <p:nvPr>
            <p:ph type="title"/>
          </p:nvPr>
        </p:nvSpPr>
        <p:spPr>
          <a:xfrm>
            <a:off x="468313" y="201613"/>
            <a:ext cx="8229600" cy="1139825"/>
          </a:xfrm>
        </p:spPr>
        <p:txBody>
          <a:bodyPr/>
          <a:lstStyle/>
          <a:p>
            <a:pPr eaLnBrk="1" hangingPunct="1"/>
            <a:r>
              <a:rPr lang="en-GB" altLang="en-US" sz="3200" b="1" smtClean="0">
                <a:solidFill>
                  <a:schemeClr val="tx1"/>
                </a:solidFill>
              </a:rPr>
              <a:t>Relevant</a:t>
            </a:r>
            <a:br>
              <a:rPr lang="en-GB" altLang="en-US" sz="3200" b="1" smtClean="0">
                <a:solidFill>
                  <a:schemeClr val="tx1"/>
                </a:solidFill>
              </a:rPr>
            </a:br>
            <a:r>
              <a:rPr lang="en-GB" altLang="en-US" sz="3200" b="1" smtClean="0">
                <a:solidFill>
                  <a:schemeClr val="tx1"/>
                </a:solidFill>
              </a:rPr>
              <a:t>1 of 10</a:t>
            </a:r>
          </a:p>
        </p:txBody>
      </p:sp>
      <p:sp>
        <p:nvSpPr>
          <p:cNvPr id="16388" name="Rectangle 3"/>
          <p:cNvSpPr>
            <a:spLocks noGrp="1" noChangeArrowheads="1"/>
          </p:cNvSpPr>
          <p:nvPr>
            <p:ph type="body" idx="1"/>
          </p:nvPr>
        </p:nvSpPr>
        <p:spPr>
          <a:xfrm>
            <a:off x="611188" y="1555750"/>
            <a:ext cx="8064500" cy="4681538"/>
          </a:xfrm>
        </p:spPr>
        <p:txBody>
          <a:bodyPr/>
          <a:lstStyle/>
          <a:p>
            <a:pPr eaLnBrk="1" hangingPunct="1"/>
            <a:r>
              <a:rPr lang="en-GB" altLang="en-US" smtClean="0"/>
              <a:t>Information must be relevant to the problem being considered.</a:t>
            </a:r>
          </a:p>
          <a:p>
            <a:pPr eaLnBrk="1" hangingPunct="1"/>
            <a:r>
              <a:rPr lang="en-GB" altLang="en-US" smtClean="0"/>
              <a:t>Consistency with organisational strategy are essential.</a:t>
            </a:r>
          </a:p>
          <a:p>
            <a:pPr lvl="1" eaLnBrk="1" hangingPunct="1"/>
            <a:r>
              <a:rPr lang="en-GB" altLang="en-US" sz="3200" smtClean="0"/>
              <a:t>Does information enable the attainment of organisational objectives?</a:t>
            </a:r>
          </a:p>
          <a:p>
            <a:pPr eaLnBrk="1" hangingPunct="1"/>
            <a:r>
              <a:rPr lang="en-GB" altLang="en-US" smtClean="0"/>
              <a:t>“Fit for purpose”</a:t>
            </a:r>
          </a:p>
        </p:txBody>
      </p:sp>
    </p:spTree>
    <p:extLst>
      <p:ext uri="{BB962C8B-B14F-4D97-AF65-F5344CB8AC3E}">
        <p14:creationId xmlns:p14="http://schemas.microsoft.com/office/powerpoint/2010/main" val="24322498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46FB6FC1-1847-4F7F-9A38-3E8C70510460}" type="slidenum">
              <a:rPr lang="ar-SA" altLang="en-US" i="1">
                <a:cs typeface="Arial" charset="0"/>
              </a:rPr>
              <a:pPr/>
              <a:t>12</a:t>
            </a:fld>
            <a:endParaRPr lang="en-US" altLang="en-US" i="1"/>
          </a:p>
        </p:txBody>
      </p:sp>
      <p:sp>
        <p:nvSpPr>
          <p:cNvPr id="18435" name="Rectangle 2"/>
          <p:cNvSpPr>
            <a:spLocks noGrp="1" noChangeArrowheads="1"/>
          </p:cNvSpPr>
          <p:nvPr>
            <p:ph type="title"/>
          </p:nvPr>
        </p:nvSpPr>
        <p:spPr>
          <a:xfrm>
            <a:off x="457200" y="215900"/>
            <a:ext cx="8229600" cy="1341438"/>
          </a:xfrm>
        </p:spPr>
        <p:txBody>
          <a:bodyPr/>
          <a:lstStyle/>
          <a:p>
            <a:pPr eaLnBrk="1" hangingPunct="1"/>
            <a:r>
              <a:rPr lang="en-GB" altLang="en-US" sz="3200" b="1" smtClean="0">
                <a:solidFill>
                  <a:schemeClr val="tx1"/>
                </a:solidFill>
              </a:rPr>
              <a:t>Accurate</a:t>
            </a:r>
            <a:r>
              <a:rPr lang="en-GB" altLang="en-US" smtClean="0">
                <a:solidFill>
                  <a:schemeClr val="tx1"/>
                </a:solidFill>
              </a:rPr>
              <a:t/>
            </a:r>
            <a:br>
              <a:rPr lang="en-GB" altLang="en-US" smtClean="0">
                <a:solidFill>
                  <a:schemeClr val="tx1"/>
                </a:solidFill>
              </a:rPr>
            </a:br>
            <a:r>
              <a:rPr lang="en-GB" altLang="en-US" smtClean="0">
                <a:solidFill>
                  <a:schemeClr val="tx1"/>
                </a:solidFill>
              </a:rPr>
              <a:t> </a:t>
            </a:r>
            <a:r>
              <a:rPr lang="en-GB" altLang="en-US" sz="3200" b="1" smtClean="0">
                <a:solidFill>
                  <a:schemeClr val="tx1"/>
                </a:solidFill>
              </a:rPr>
              <a:t>2 of 10</a:t>
            </a:r>
            <a:r>
              <a:rPr lang="en-GB" altLang="en-US" smtClean="0">
                <a:solidFill>
                  <a:schemeClr val="tx1"/>
                </a:solidFill>
              </a:rPr>
              <a:t> </a:t>
            </a:r>
          </a:p>
        </p:txBody>
      </p:sp>
      <p:sp>
        <p:nvSpPr>
          <p:cNvPr id="18436" name="Rectangle 3"/>
          <p:cNvSpPr>
            <a:spLocks noGrp="1" noChangeArrowheads="1"/>
          </p:cNvSpPr>
          <p:nvPr>
            <p:ph type="body" idx="1"/>
          </p:nvPr>
        </p:nvSpPr>
        <p:spPr>
          <a:xfrm>
            <a:off x="611188" y="1700213"/>
            <a:ext cx="7921625" cy="3810000"/>
          </a:xfrm>
        </p:spPr>
        <p:txBody>
          <a:bodyPr/>
          <a:lstStyle/>
          <a:p>
            <a:pPr eaLnBrk="1" hangingPunct="1">
              <a:lnSpc>
                <a:spcPct val="90000"/>
              </a:lnSpc>
            </a:pPr>
            <a:r>
              <a:rPr lang="en-GB" altLang="en-US" sz="2800" smtClean="0"/>
              <a:t>Information should be sufficiently accurate for it to be relied upon by the recipient and for the problem for which it is intended</a:t>
            </a:r>
          </a:p>
          <a:p>
            <a:pPr eaLnBrk="1" hangingPunct="1">
              <a:lnSpc>
                <a:spcPct val="90000"/>
              </a:lnSpc>
            </a:pPr>
            <a:r>
              <a:rPr lang="en-GB" altLang="en-US" sz="2800" smtClean="0"/>
              <a:t>It should correctly describe the event or object.</a:t>
            </a:r>
          </a:p>
          <a:p>
            <a:pPr eaLnBrk="1" hangingPunct="1">
              <a:lnSpc>
                <a:spcPct val="90000"/>
              </a:lnSpc>
            </a:pPr>
            <a:r>
              <a:rPr lang="en-GB" altLang="en-US" sz="2800" smtClean="0"/>
              <a:t>Raising the level of accuracy often increases cost but may not increase the value of the resulting information. </a:t>
            </a:r>
          </a:p>
        </p:txBody>
      </p:sp>
    </p:spTree>
    <p:extLst>
      <p:ext uri="{BB962C8B-B14F-4D97-AF65-F5344CB8AC3E}">
        <p14:creationId xmlns:p14="http://schemas.microsoft.com/office/powerpoint/2010/main" val="39059288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67FB2144-BE33-4E9D-B05F-C973DF3DCA13}" type="slidenum">
              <a:rPr lang="ar-SA" altLang="en-US" i="1">
                <a:cs typeface="Arial" charset="0"/>
              </a:rPr>
              <a:pPr/>
              <a:t>13</a:t>
            </a:fld>
            <a:endParaRPr lang="en-US" altLang="en-US" i="1"/>
          </a:p>
        </p:txBody>
      </p:sp>
      <p:sp>
        <p:nvSpPr>
          <p:cNvPr id="20483" name="Rectangle 2"/>
          <p:cNvSpPr>
            <a:spLocks noGrp="1" noChangeArrowheads="1"/>
          </p:cNvSpPr>
          <p:nvPr>
            <p:ph type="title"/>
          </p:nvPr>
        </p:nvSpPr>
        <p:spPr>
          <a:xfrm>
            <a:off x="468313" y="188913"/>
            <a:ext cx="8229600" cy="1139825"/>
          </a:xfrm>
        </p:spPr>
        <p:txBody>
          <a:bodyPr/>
          <a:lstStyle/>
          <a:p>
            <a:pPr eaLnBrk="1" hangingPunct="1"/>
            <a:r>
              <a:rPr lang="en-GB" altLang="en-US" sz="3200" b="1" smtClean="0">
                <a:solidFill>
                  <a:schemeClr val="tx1"/>
                </a:solidFill>
              </a:rPr>
              <a:t>Complete</a:t>
            </a:r>
            <a:r>
              <a:rPr lang="en-GB" altLang="en-US" smtClean="0">
                <a:solidFill>
                  <a:schemeClr val="tx1"/>
                </a:solidFill>
              </a:rPr>
              <a:t/>
            </a:r>
            <a:br>
              <a:rPr lang="en-GB" altLang="en-US" smtClean="0">
                <a:solidFill>
                  <a:schemeClr val="tx1"/>
                </a:solidFill>
              </a:rPr>
            </a:br>
            <a:r>
              <a:rPr lang="en-GB" altLang="en-US" smtClean="0">
                <a:solidFill>
                  <a:schemeClr val="tx1"/>
                </a:solidFill>
              </a:rPr>
              <a:t> </a:t>
            </a:r>
            <a:r>
              <a:rPr lang="en-GB" altLang="en-US" sz="3200" b="1" smtClean="0">
                <a:solidFill>
                  <a:schemeClr val="tx1"/>
                </a:solidFill>
              </a:rPr>
              <a:t>3 of 10</a:t>
            </a:r>
          </a:p>
        </p:txBody>
      </p:sp>
      <p:sp>
        <p:nvSpPr>
          <p:cNvPr id="20484" name="Rectangle 3"/>
          <p:cNvSpPr>
            <a:spLocks noGrp="1" noChangeArrowheads="1"/>
          </p:cNvSpPr>
          <p:nvPr>
            <p:ph type="body" idx="1"/>
          </p:nvPr>
        </p:nvSpPr>
        <p:spPr/>
        <p:txBody>
          <a:bodyPr/>
          <a:lstStyle/>
          <a:p>
            <a:pPr eaLnBrk="1" hangingPunct="1"/>
            <a:r>
              <a:rPr lang="en-GB" altLang="en-US" sz="2800" smtClean="0"/>
              <a:t>Ideally all the information required for a decision should be available – this very rarely applies in strategic decision making.</a:t>
            </a:r>
          </a:p>
          <a:p>
            <a:pPr eaLnBrk="1" hangingPunct="1"/>
            <a:r>
              <a:rPr lang="en-GB" altLang="en-US" sz="2800" smtClean="0"/>
              <a:t>What is required is that the information is complete in respect of the </a:t>
            </a:r>
            <a:r>
              <a:rPr lang="en-GB" altLang="en-US" sz="2800" u="sng" smtClean="0"/>
              <a:t>key elements</a:t>
            </a:r>
            <a:r>
              <a:rPr lang="en-GB" altLang="en-US" sz="2800" smtClean="0"/>
              <a:t> of the problem.</a:t>
            </a:r>
          </a:p>
          <a:p>
            <a:pPr eaLnBrk="1" hangingPunct="1"/>
            <a:r>
              <a:rPr lang="en-GB" altLang="en-US" sz="2800" smtClean="0"/>
              <a:t>The level of completeness required partly determined by decision’s importance.</a:t>
            </a:r>
          </a:p>
        </p:txBody>
      </p:sp>
    </p:spTree>
    <p:extLst>
      <p:ext uri="{BB962C8B-B14F-4D97-AF65-F5344CB8AC3E}">
        <p14:creationId xmlns:p14="http://schemas.microsoft.com/office/powerpoint/2010/main" val="40365818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4A35C473-080F-4710-AC80-8CC3E2A1C81B}" type="slidenum">
              <a:rPr lang="ar-SA" altLang="en-US" i="1">
                <a:cs typeface="Arial" charset="0"/>
              </a:rPr>
              <a:pPr/>
              <a:t>14</a:t>
            </a:fld>
            <a:endParaRPr lang="en-US" altLang="en-US" i="1"/>
          </a:p>
        </p:txBody>
      </p:sp>
      <p:sp>
        <p:nvSpPr>
          <p:cNvPr id="22531" name="Rectangle 2"/>
          <p:cNvSpPr>
            <a:spLocks noGrp="1" noChangeArrowheads="1"/>
          </p:cNvSpPr>
          <p:nvPr>
            <p:ph type="title"/>
          </p:nvPr>
        </p:nvSpPr>
        <p:spPr>
          <a:xfrm>
            <a:off x="468313" y="0"/>
            <a:ext cx="8229600" cy="1139825"/>
          </a:xfrm>
        </p:spPr>
        <p:txBody>
          <a:bodyPr/>
          <a:lstStyle/>
          <a:p>
            <a:pPr eaLnBrk="1" hangingPunct="1"/>
            <a:r>
              <a:rPr lang="en-GB" altLang="en-US" sz="3200" b="1" smtClean="0">
                <a:solidFill>
                  <a:schemeClr val="tx1"/>
                </a:solidFill>
              </a:rPr>
              <a:t>Confidence</a:t>
            </a:r>
            <a:r>
              <a:rPr lang="en-GB" altLang="en-US" sz="3200" smtClean="0">
                <a:solidFill>
                  <a:schemeClr val="tx1"/>
                </a:solidFill>
              </a:rPr>
              <a:t/>
            </a:r>
            <a:br>
              <a:rPr lang="en-GB" altLang="en-US" sz="3200" smtClean="0">
                <a:solidFill>
                  <a:schemeClr val="tx1"/>
                </a:solidFill>
              </a:rPr>
            </a:br>
            <a:r>
              <a:rPr lang="en-GB" altLang="en-US" smtClean="0">
                <a:solidFill>
                  <a:schemeClr val="tx1"/>
                </a:solidFill>
              </a:rPr>
              <a:t> </a:t>
            </a:r>
            <a:r>
              <a:rPr lang="en-GB" altLang="en-US" sz="3200" b="1" smtClean="0">
                <a:solidFill>
                  <a:schemeClr val="tx1"/>
                </a:solidFill>
              </a:rPr>
              <a:t>4 of 10</a:t>
            </a:r>
          </a:p>
        </p:txBody>
      </p:sp>
      <p:sp>
        <p:nvSpPr>
          <p:cNvPr id="22532" name="Rectangle 3"/>
          <p:cNvSpPr>
            <a:spLocks noGrp="1" noChangeArrowheads="1"/>
          </p:cNvSpPr>
          <p:nvPr>
            <p:ph type="body" idx="1"/>
          </p:nvPr>
        </p:nvSpPr>
        <p:spPr>
          <a:xfrm>
            <a:off x="755650" y="1371600"/>
            <a:ext cx="8189913" cy="5486400"/>
          </a:xfrm>
        </p:spPr>
        <p:txBody>
          <a:bodyPr/>
          <a:lstStyle/>
          <a:p>
            <a:pPr eaLnBrk="1" hangingPunct="1">
              <a:lnSpc>
                <a:spcPct val="90000"/>
              </a:lnSpc>
            </a:pPr>
            <a:r>
              <a:rPr lang="en-GB" altLang="en-US" sz="2800" smtClean="0"/>
              <a:t>Credibility: for it to be used managers must have confidence in the source: </a:t>
            </a:r>
          </a:p>
          <a:p>
            <a:pPr eaLnBrk="1" hangingPunct="1">
              <a:lnSpc>
                <a:spcPct val="90000"/>
              </a:lnSpc>
            </a:pPr>
            <a:r>
              <a:rPr lang="en-GB" altLang="en-US" sz="2800" smtClean="0"/>
              <a:t>Confidence is enhanced when:</a:t>
            </a:r>
          </a:p>
          <a:p>
            <a:pPr lvl="1" eaLnBrk="1" hangingPunct="1">
              <a:lnSpc>
                <a:spcPct val="90000"/>
              </a:lnSpc>
            </a:pPr>
            <a:r>
              <a:rPr lang="en-GB" altLang="en-US" sz="2400" smtClean="0"/>
              <a:t>The source has been reliable in the past</a:t>
            </a:r>
          </a:p>
          <a:p>
            <a:pPr lvl="1" eaLnBrk="1" hangingPunct="1">
              <a:lnSpc>
                <a:spcPct val="90000"/>
              </a:lnSpc>
            </a:pPr>
            <a:r>
              <a:rPr lang="en-GB" altLang="en-US" sz="2400" smtClean="0"/>
              <a:t>There is good communication between the information producer and the manager</a:t>
            </a:r>
          </a:p>
          <a:p>
            <a:pPr lvl="1" eaLnBrk="1" hangingPunct="1">
              <a:lnSpc>
                <a:spcPct val="90000"/>
              </a:lnSpc>
            </a:pPr>
            <a:r>
              <a:rPr lang="en-GB" altLang="en-US" sz="2400" smtClean="0"/>
              <a:t>The quality of expression/ spelling/ grammar is good.</a:t>
            </a:r>
          </a:p>
          <a:p>
            <a:pPr eaLnBrk="1" hangingPunct="1">
              <a:lnSpc>
                <a:spcPct val="90000"/>
              </a:lnSpc>
            </a:pPr>
            <a:r>
              <a:rPr lang="en-GB" altLang="en-US" sz="2800" smtClean="0"/>
              <a:t> May be greatly affected by issues of organisational structure and culture.</a:t>
            </a:r>
          </a:p>
          <a:p>
            <a:pPr eaLnBrk="1" hangingPunct="1">
              <a:lnSpc>
                <a:spcPct val="90000"/>
              </a:lnSpc>
            </a:pPr>
            <a:r>
              <a:rPr lang="en-GB" altLang="en-US" sz="2800" i="1" smtClean="0"/>
              <a:t>Can you rely on googling the  Internet  or Wikipedia  for assignment purposes?  </a:t>
            </a:r>
            <a:r>
              <a:rPr lang="en-GB" altLang="en-US" sz="2800" b="1" i="1" smtClean="0">
                <a:solidFill>
                  <a:srgbClr val="FF0066"/>
                </a:solidFill>
              </a:rPr>
              <a:t>NO!!!</a:t>
            </a:r>
          </a:p>
        </p:txBody>
      </p:sp>
    </p:spTree>
    <p:extLst>
      <p:ext uri="{BB962C8B-B14F-4D97-AF65-F5344CB8AC3E}">
        <p14:creationId xmlns:p14="http://schemas.microsoft.com/office/powerpoint/2010/main" val="36312470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4AD669AB-4ACF-4D59-8B40-DA0FAE951670}" type="slidenum">
              <a:rPr lang="ar-SA" altLang="en-US" i="1">
                <a:cs typeface="Arial" charset="0"/>
              </a:rPr>
              <a:pPr/>
              <a:t>15</a:t>
            </a:fld>
            <a:endParaRPr lang="en-US" altLang="en-US" i="1"/>
          </a:p>
        </p:txBody>
      </p:sp>
      <p:sp>
        <p:nvSpPr>
          <p:cNvPr id="23555" name="Rectangle 2"/>
          <p:cNvSpPr>
            <a:spLocks noGrp="1" noChangeArrowheads="1"/>
          </p:cNvSpPr>
          <p:nvPr>
            <p:ph type="title"/>
          </p:nvPr>
        </p:nvSpPr>
        <p:spPr>
          <a:xfrm>
            <a:off x="468313" y="115888"/>
            <a:ext cx="8229600" cy="1139825"/>
          </a:xfrm>
        </p:spPr>
        <p:txBody>
          <a:bodyPr/>
          <a:lstStyle/>
          <a:p>
            <a:pPr eaLnBrk="1" hangingPunct="1"/>
            <a:r>
              <a:rPr lang="en-GB" altLang="en-US" sz="3200" b="1" smtClean="0">
                <a:solidFill>
                  <a:schemeClr val="tx1"/>
                </a:solidFill>
              </a:rPr>
              <a:t>Right person</a:t>
            </a:r>
            <a:br>
              <a:rPr lang="en-GB" altLang="en-US" sz="3200" b="1" smtClean="0">
                <a:solidFill>
                  <a:schemeClr val="tx1"/>
                </a:solidFill>
              </a:rPr>
            </a:br>
            <a:r>
              <a:rPr lang="en-GB" altLang="en-US" smtClean="0">
                <a:solidFill>
                  <a:schemeClr val="tx1"/>
                </a:solidFill>
              </a:rPr>
              <a:t> </a:t>
            </a:r>
            <a:r>
              <a:rPr lang="en-GB" altLang="en-US" sz="3200" b="1" smtClean="0">
                <a:solidFill>
                  <a:schemeClr val="tx1"/>
                </a:solidFill>
              </a:rPr>
              <a:t>5 of 10</a:t>
            </a:r>
          </a:p>
        </p:txBody>
      </p:sp>
      <p:sp>
        <p:nvSpPr>
          <p:cNvPr id="23556" name="Rectangle 3"/>
          <p:cNvSpPr>
            <a:spLocks noGrp="1" noChangeArrowheads="1"/>
          </p:cNvSpPr>
          <p:nvPr>
            <p:ph type="body" idx="1"/>
          </p:nvPr>
        </p:nvSpPr>
        <p:spPr>
          <a:xfrm>
            <a:off x="323850" y="1143000"/>
            <a:ext cx="8458200" cy="5381625"/>
          </a:xfrm>
        </p:spPr>
        <p:txBody>
          <a:bodyPr/>
          <a:lstStyle/>
          <a:p>
            <a:pPr eaLnBrk="1" hangingPunct="1"/>
            <a:r>
              <a:rPr lang="en-GB" altLang="en-US" sz="2400" smtClean="0"/>
              <a:t>Each employee has a defined sphere of activity and responsibility and should receive information that allows them to carry out their designated tasks</a:t>
            </a:r>
          </a:p>
          <a:p>
            <a:pPr eaLnBrk="1" hangingPunct="1"/>
            <a:r>
              <a:rPr lang="en-GB" altLang="en-US" sz="2400" smtClean="0"/>
              <a:t>It is quite common for information to be supplied to the wrong level of an organisation</a:t>
            </a:r>
          </a:p>
          <a:p>
            <a:pPr lvl="1" eaLnBrk="1" hangingPunct="1"/>
            <a:r>
              <a:rPr lang="en-GB" altLang="en-US" sz="2400" smtClean="0"/>
              <a:t>A superior may not pass it on to the person who needs it</a:t>
            </a:r>
          </a:p>
          <a:p>
            <a:pPr lvl="1" eaLnBrk="1" hangingPunct="1"/>
            <a:r>
              <a:rPr lang="en-GB" altLang="en-US" sz="2400" smtClean="0"/>
              <a:t>A subordinate may hold on to the information in order to make themselves more powerful. </a:t>
            </a:r>
          </a:p>
          <a:p>
            <a:pPr lvl="1" eaLnBrk="1" hangingPunct="1"/>
            <a:r>
              <a:rPr lang="en-GB" altLang="en-US" sz="2400" smtClean="0"/>
              <a:t>Stakeholders may have access to information to which they are not entitled.</a:t>
            </a:r>
          </a:p>
          <a:p>
            <a:pPr eaLnBrk="1" hangingPunct="1"/>
            <a:r>
              <a:rPr lang="en-GB" altLang="en-US" sz="2400" smtClean="0"/>
              <a:t>Accessible to all who need it ?</a:t>
            </a:r>
          </a:p>
        </p:txBody>
      </p:sp>
    </p:spTree>
    <p:extLst>
      <p:ext uri="{BB962C8B-B14F-4D97-AF65-F5344CB8AC3E}">
        <p14:creationId xmlns:p14="http://schemas.microsoft.com/office/powerpoint/2010/main" val="14319879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98C13930-F025-405D-A31B-344D754E9661}" type="slidenum">
              <a:rPr lang="ar-SA" altLang="en-US" i="1">
                <a:cs typeface="Arial" charset="0"/>
              </a:rPr>
              <a:pPr/>
              <a:t>16</a:t>
            </a:fld>
            <a:endParaRPr lang="en-US" altLang="en-US" i="1"/>
          </a:p>
        </p:txBody>
      </p:sp>
      <p:sp>
        <p:nvSpPr>
          <p:cNvPr id="24579" name="Rectangle 2"/>
          <p:cNvSpPr>
            <a:spLocks noGrp="1" noChangeArrowheads="1"/>
          </p:cNvSpPr>
          <p:nvPr>
            <p:ph type="title"/>
          </p:nvPr>
        </p:nvSpPr>
        <p:spPr>
          <a:xfrm>
            <a:off x="468313" y="0"/>
            <a:ext cx="8229600" cy="911225"/>
          </a:xfrm>
        </p:spPr>
        <p:txBody>
          <a:bodyPr/>
          <a:lstStyle/>
          <a:p>
            <a:pPr eaLnBrk="1" hangingPunct="1"/>
            <a:r>
              <a:rPr lang="en-GB" altLang="en-US" sz="3200" b="1" smtClean="0">
                <a:solidFill>
                  <a:schemeClr val="tx1"/>
                </a:solidFill>
              </a:rPr>
              <a:t>Timely</a:t>
            </a:r>
            <a:br>
              <a:rPr lang="en-GB" altLang="en-US" sz="3200" b="1" smtClean="0">
                <a:solidFill>
                  <a:schemeClr val="tx1"/>
                </a:solidFill>
              </a:rPr>
            </a:br>
            <a:r>
              <a:rPr lang="en-GB" altLang="en-US" sz="2800" smtClean="0">
                <a:solidFill>
                  <a:schemeClr val="tx1"/>
                </a:solidFill>
              </a:rPr>
              <a:t> </a:t>
            </a:r>
            <a:r>
              <a:rPr lang="en-GB" altLang="en-US" sz="2800" b="1" smtClean="0">
                <a:solidFill>
                  <a:schemeClr val="tx1"/>
                </a:solidFill>
              </a:rPr>
              <a:t>6 of 10</a:t>
            </a:r>
          </a:p>
        </p:txBody>
      </p:sp>
      <p:sp>
        <p:nvSpPr>
          <p:cNvPr id="24580" name="Rectangle 3"/>
          <p:cNvSpPr>
            <a:spLocks noGrp="1" noChangeArrowheads="1"/>
          </p:cNvSpPr>
          <p:nvPr>
            <p:ph type="body" idx="1"/>
          </p:nvPr>
        </p:nvSpPr>
        <p:spPr>
          <a:xfrm>
            <a:off x="684213" y="1196975"/>
            <a:ext cx="7772400" cy="4953000"/>
          </a:xfrm>
        </p:spPr>
        <p:txBody>
          <a:bodyPr/>
          <a:lstStyle/>
          <a:p>
            <a:pPr eaLnBrk="1" hangingPunct="1"/>
            <a:r>
              <a:rPr lang="en-GB" altLang="en-US" sz="2800" smtClean="0"/>
              <a:t>Out of date information can be lethal.</a:t>
            </a:r>
          </a:p>
          <a:p>
            <a:pPr eaLnBrk="1" hangingPunct="1"/>
            <a:r>
              <a:rPr lang="en-GB" altLang="en-US" sz="2800" smtClean="0"/>
              <a:t>Good information is communicated in time to be used – too early can be as bad as too late.</a:t>
            </a:r>
          </a:p>
          <a:p>
            <a:pPr eaLnBrk="1" hangingPunct="1"/>
            <a:r>
              <a:rPr lang="en-GB" altLang="en-US" sz="2800" smtClean="0"/>
              <a:t>The need for speed can conflict with the need for accuracy.</a:t>
            </a:r>
          </a:p>
          <a:p>
            <a:pPr eaLnBrk="1" hangingPunct="1"/>
            <a:r>
              <a:rPr lang="en-GB" altLang="en-US" sz="2800" smtClean="0"/>
              <a:t>Regularly produced reports should be produced at a frequency which is related to the type of decision or activity involved.</a:t>
            </a:r>
          </a:p>
        </p:txBody>
      </p:sp>
    </p:spTree>
    <p:extLst>
      <p:ext uri="{BB962C8B-B14F-4D97-AF65-F5344CB8AC3E}">
        <p14:creationId xmlns:p14="http://schemas.microsoft.com/office/powerpoint/2010/main" val="9928564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A542DEF0-BB33-45FA-AC94-3FC1A1D9C785}" type="slidenum">
              <a:rPr lang="ar-SA" altLang="en-US" i="1">
                <a:cs typeface="Arial" charset="0"/>
              </a:rPr>
              <a:pPr/>
              <a:t>17</a:t>
            </a:fld>
            <a:endParaRPr lang="en-US" altLang="en-US" i="1"/>
          </a:p>
        </p:txBody>
      </p:sp>
      <p:sp>
        <p:nvSpPr>
          <p:cNvPr id="26627" name="Rectangle 2"/>
          <p:cNvSpPr>
            <a:spLocks noGrp="1" noChangeArrowheads="1"/>
          </p:cNvSpPr>
          <p:nvPr>
            <p:ph type="title"/>
          </p:nvPr>
        </p:nvSpPr>
        <p:spPr>
          <a:xfrm>
            <a:off x="468313" y="0"/>
            <a:ext cx="8229600" cy="1139825"/>
          </a:xfrm>
        </p:spPr>
        <p:txBody>
          <a:bodyPr/>
          <a:lstStyle/>
          <a:p>
            <a:pPr eaLnBrk="1" hangingPunct="1"/>
            <a:r>
              <a:rPr lang="en-GB" altLang="en-US" sz="3200" b="1" smtClean="0">
                <a:solidFill>
                  <a:schemeClr val="tx1"/>
                </a:solidFill>
              </a:rPr>
              <a:t>Right level of detail</a:t>
            </a:r>
            <a:br>
              <a:rPr lang="en-GB" altLang="en-US" sz="3200" b="1" smtClean="0">
                <a:solidFill>
                  <a:schemeClr val="tx1"/>
                </a:solidFill>
              </a:rPr>
            </a:br>
            <a:r>
              <a:rPr lang="en-GB" altLang="en-US" sz="3200" b="1" smtClean="0">
                <a:solidFill>
                  <a:schemeClr val="tx1"/>
                </a:solidFill>
              </a:rPr>
              <a:t> 7 of 10 </a:t>
            </a:r>
          </a:p>
        </p:txBody>
      </p:sp>
      <p:sp>
        <p:nvSpPr>
          <p:cNvPr id="26628" name="Rectangle 3"/>
          <p:cNvSpPr>
            <a:spLocks noGrp="1" noChangeArrowheads="1"/>
          </p:cNvSpPr>
          <p:nvPr>
            <p:ph type="body" idx="1"/>
          </p:nvPr>
        </p:nvSpPr>
        <p:spPr>
          <a:xfrm>
            <a:off x="457200" y="1219200"/>
            <a:ext cx="8178800" cy="5638800"/>
          </a:xfrm>
        </p:spPr>
        <p:txBody>
          <a:bodyPr/>
          <a:lstStyle/>
          <a:p>
            <a:pPr eaLnBrk="1" hangingPunct="1"/>
            <a:r>
              <a:rPr lang="en-GB" altLang="en-US" sz="2800" smtClean="0"/>
              <a:t>Information should contain the least amount of detail consistent with effective decision making</a:t>
            </a:r>
          </a:p>
          <a:p>
            <a:pPr eaLnBrk="1" hangingPunct="1"/>
            <a:r>
              <a:rPr lang="en-GB" altLang="en-US" sz="2800" smtClean="0"/>
              <a:t>Every superfluous character means extra storage, more processing, extra assimilation and possibly poorer decisions</a:t>
            </a:r>
          </a:p>
          <a:p>
            <a:pPr eaLnBrk="1" hangingPunct="1"/>
            <a:r>
              <a:rPr lang="en-GB" altLang="en-US" sz="2800" smtClean="0"/>
              <a:t>Summaries may be all that a manager/ </a:t>
            </a:r>
            <a:r>
              <a:rPr lang="en-GB" altLang="en-US" sz="2800" smtClean="0">
                <a:solidFill>
                  <a:srgbClr val="FF0000"/>
                </a:solidFill>
              </a:rPr>
              <a:t>module tutor</a:t>
            </a:r>
            <a:r>
              <a:rPr lang="en-GB" altLang="en-US" sz="2800" smtClean="0"/>
              <a:t> wants/needs.</a:t>
            </a:r>
          </a:p>
          <a:p>
            <a:pPr eaLnBrk="1" hangingPunct="1"/>
            <a:r>
              <a:rPr lang="en-GB" altLang="en-US" sz="2800" smtClean="0"/>
              <a:t>(Report compilation is therefore a critical professional skill which you are advised to develop).</a:t>
            </a:r>
          </a:p>
        </p:txBody>
      </p:sp>
    </p:spTree>
    <p:extLst>
      <p:ext uri="{BB962C8B-B14F-4D97-AF65-F5344CB8AC3E}">
        <p14:creationId xmlns:p14="http://schemas.microsoft.com/office/powerpoint/2010/main" val="20466516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F7A314E7-1136-4DAB-9793-CE06FE10D754}" type="slidenum">
              <a:rPr lang="ar-SA" altLang="en-US" i="1">
                <a:cs typeface="Arial" charset="0"/>
              </a:rPr>
              <a:pPr/>
              <a:t>18</a:t>
            </a:fld>
            <a:endParaRPr lang="en-US" altLang="en-US" i="1"/>
          </a:p>
        </p:txBody>
      </p:sp>
      <p:sp>
        <p:nvSpPr>
          <p:cNvPr id="27651" name="Rectangle 2"/>
          <p:cNvSpPr>
            <a:spLocks noGrp="1" noChangeArrowheads="1"/>
          </p:cNvSpPr>
          <p:nvPr>
            <p:ph type="title"/>
          </p:nvPr>
        </p:nvSpPr>
        <p:spPr>
          <a:xfrm>
            <a:off x="144463" y="115888"/>
            <a:ext cx="8748712" cy="1358900"/>
          </a:xfrm>
        </p:spPr>
        <p:txBody>
          <a:bodyPr/>
          <a:lstStyle/>
          <a:p>
            <a:pPr eaLnBrk="1" hangingPunct="1"/>
            <a:r>
              <a:rPr lang="en-GB" altLang="en-US" sz="3200" smtClean="0">
                <a:solidFill>
                  <a:schemeClr val="tx1"/>
                </a:solidFill>
              </a:rPr>
              <a:t>Appropriate channel of communication</a:t>
            </a:r>
            <a:br>
              <a:rPr lang="en-GB" altLang="en-US" sz="3200" smtClean="0">
                <a:solidFill>
                  <a:schemeClr val="tx1"/>
                </a:solidFill>
              </a:rPr>
            </a:br>
            <a:r>
              <a:rPr lang="en-GB" altLang="en-US" sz="2800" b="1" smtClean="0">
                <a:solidFill>
                  <a:schemeClr val="tx1"/>
                </a:solidFill>
              </a:rPr>
              <a:t>(8 of 10)</a:t>
            </a:r>
          </a:p>
        </p:txBody>
      </p:sp>
      <p:sp>
        <p:nvSpPr>
          <p:cNvPr id="27652" name="Rectangle 3"/>
          <p:cNvSpPr>
            <a:spLocks noGrp="1" noChangeArrowheads="1"/>
          </p:cNvSpPr>
          <p:nvPr>
            <p:ph type="body" idx="1"/>
          </p:nvPr>
        </p:nvSpPr>
        <p:spPr/>
        <p:txBody>
          <a:bodyPr/>
          <a:lstStyle/>
          <a:p>
            <a:pPr eaLnBrk="1" hangingPunct="1"/>
            <a:r>
              <a:rPr lang="en-GB" altLang="en-US" sz="2800" smtClean="0"/>
              <a:t>Various channels of communication are used by organisations. These include:</a:t>
            </a:r>
          </a:p>
          <a:p>
            <a:pPr lvl="1" eaLnBrk="1" hangingPunct="1"/>
            <a:r>
              <a:rPr lang="en-GB" altLang="en-US" sz="2400" smtClean="0"/>
              <a:t>Face to face communications - Interviews, formal meetings, informal contacts, talks and discussion groups, video conferences</a:t>
            </a:r>
          </a:p>
          <a:p>
            <a:pPr lvl="1" eaLnBrk="1" hangingPunct="1"/>
            <a:r>
              <a:rPr lang="en-GB" altLang="en-US" sz="2400" smtClean="0"/>
              <a:t>Written communications – external mail by letter, internal memos, booklets and manuals, reports, statements, company magazines and newsletters, notice boards, fax, etc</a:t>
            </a:r>
          </a:p>
        </p:txBody>
      </p:sp>
    </p:spTree>
    <p:extLst>
      <p:ext uri="{BB962C8B-B14F-4D97-AF65-F5344CB8AC3E}">
        <p14:creationId xmlns:p14="http://schemas.microsoft.com/office/powerpoint/2010/main" val="21902658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25483685-A0ED-4A59-8C3B-24159A38820B}" type="slidenum">
              <a:rPr lang="ar-SA" altLang="en-US" i="1">
                <a:cs typeface="Arial" charset="0"/>
              </a:rPr>
              <a:pPr/>
              <a:t>19</a:t>
            </a:fld>
            <a:endParaRPr lang="en-US" altLang="en-US" i="1"/>
          </a:p>
        </p:txBody>
      </p:sp>
      <p:sp>
        <p:nvSpPr>
          <p:cNvPr id="28675" name="Rectangle 2"/>
          <p:cNvSpPr>
            <a:spLocks noGrp="1" noChangeArrowheads="1"/>
          </p:cNvSpPr>
          <p:nvPr>
            <p:ph type="title"/>
          </p:nvPr>
        </p:nvSpPr>
        <p:spPr/>
        <p:txBody>
          <a:bodyPr/>
          <a:lstStyle/>
          <a:p>
            <a:pPr eaLnBrk="1" hangingPunct="1"/>
            <a:r>
              <a:rPr lang="en-GB" altLang="en-US" sz="3200" smtClean="0">
                <a:solidFill>
                  <a:schemeClr val="tx1"/>
                </a:solidFill>
              </a:rPr>
              <a:t>Channel of communication</a:t>
            </a:r>
            <a:br>
              <a:rPr lang="en-GB" altLang="en-US" sz="3200" smtClean="0">
                <a:solidFill>
                  <a:schemeClr val="tx1"/>
                </a:solidFill>
              </a:rPr>
            </a:br>
            <a:r>
              <a:rPr lang="en-GB" altLang="en-US" sz="2800" b="1" smtClean="0">
                <a:solidFill>
                  <a:schemeClr val="tx1"/>
                </a:solidFill>
              </a:rPr>
              <a:t>(1 of 2)</a:t>
            </a:r>
          </a:p>
        </p:txBody>
      </p:sp>
      <p:sp>
        <p:nvSpPr>
          <p:cNvPr id="28676" name="Rectangle 3"/>
          <p:cNvSpPr>
            <a:spLocks noGrp="1" noChangeArrowheads="1"/>
          </p:cNvSpPr>
          <p:nvPr>
            <p:ph type="body" idx="1"/>
          </p:nvPr>
        </p:nvSpPr>
        <p:spPr/>
        <p:txBody>
          <a:bodyPr/>
          <a:lstStyle/>
          <a:p>
            <a:pPr lvl="1" eaLnBrk="1" hangingPunct="1"/>
            <a:r>
              <a:rPr lang="en-GB" altLang="en-US" smtClean="0"/>
              <a:t>Visual communications – films and slides, videos, charts, posters</a:t>
            </a:r>
          </a:p>
          <a:p>
            <a:pPr lvl="1" eaLnBrk="1" hangingPunct="1"/>
            <a:r>
              <a:rPr lang="en-GB" altLang="en-US" smtClean="0"/>
              <a:t>Oral communications – telephone, public address systems, mobiles, conference calls, voice-mail</a:t>
            </a:r>
          </a:p>
          <a:p>
            <a:pPr lvl="1" eaLnBrk="1" hangingPunct="1"/>
            <a:r>
              <a:rPr lang="en-GB" altLang="en-US" smtClean="0"/>
              <a:t>Electronic communications – email, Intranets, pagers, blogs.</a:t>
            </a:r>
          </a:p>
        </p:txBody>
      </p:sp>
    </p:spTree>
    <p:extLst>
      <p:ext uri="{BB962C8B-B14F-4D97-AF65-F5344CB8AC3E}">
        <p14:creationId xmlns:p14="http://schemas.microsoft.com/office/powerpoint/2010/main" val="6374891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8CF2FADF-DC4A-4568-B40C-D0A1AB17519D}" type="slidenum">
              <a:rPr lang="ar-SA" altLang="en-US" i="1">
                <a:cs typeface="Arial" charset="0"/>
              </a:rPr>
              <a:pPr/>
              <a:t>2</a:t>
            </a:fld>
            <a:endParaRPr lang="en-US" altLang="en-US" i="1"/>
          </a:p>
        </p:txBody>
      </p:sp>
      <p:sp>
        <p:nvSpPr>
          <p:cNvPr id="4099" name="Rectangle 2"/>
          <p:cNvSpPr>
            <a:spLocks noGrp="1" noChangeArrowheads="1"/>
          </p:cNvSpPr>
          <p:nvPr>
            <p:ph type="ctrTitle"/>
          </p:nvPr>
        </p:nvSpPr>
        <p:spPr>
          <a:xfrm>
            <a:off x="762000" y="533400"/>
            <a:ext cx="7772400" cy="1470025"/>
          </a:xfrm>
        </p:spPr>
        <p:txBody>
          <a:bodyPr anchor="ctr"/>
          <a:lstStyle/>
          <a:p>
            <a:pPr eaLnBrk="1" hangingPunct="1"/>
            <a:r>
              <a:rPr lang="en-US" altLang="en-US" sz="4400" smtClean="0"/>
              <a:t>Chapter 1</a:t>
            </a:r>
          </a:p>
        </p:txBody>
      </p:sp>
      <p:sp>
        <p:nvSpPr>
          <p:cNvPr id="4100" name="Rectangle 3"/>
          <p:cNvSpPr>
            <a:spLocks noGrp="1" noChangeArrowheads="1"/>
          </p:cNvSpPr>
          <p:nvPr>
            <p:ph type="subTitle" idx="1"/>
          </p:nvPr>
        </p:nvSpPr>
        <p:spPr>
          <a:xfrm>
            <a:off x="1371600" y="2590800"/>
            <a:ext cx="6400800" cy="1752600"/>
          </a:xfrm>
        </p:spPr>
        <p:txBody>
          <a:bodyPr/>
          <a:lstStyle/>
          <a:p>
            <a:pPr eaLnBrk="1" hangingPunct="1"/>
            <a:r>
              <a:rPr lang="en-GB" altLang="en-US" sz="4400" smtClean="0"/>
              <a:t>Information quality</a:t>
            </a:r>
          </a:p>
          <a:p>
            <a:pPr eaLnBrk="1" hangingPunct="1"/>
            <a:endParaRPr lang="en-US" altLang="en-US" sz="3200" smtClean="0"/>
          </a:p>
        </p:txBody>
      </p:sp>
    </p:spTree>
    <p:extLst>
      <p:ext uri="{BB962C8B-B14F-4D97-AF65-F5344CB8AC3E}">
        <p14:creationId xmlns:p14="http://schemas.microsoft.com/office/powerpoint/2010/main" val="39688840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21879B20-7366-427A-B6A4-FF0719DD1299}" type="slidenum">
              <a:rPr lang="ar-SA" altLang="en-US" i="1">
                <a:cs typeface="Arial" charset="0"/>
              </a:rPr>
              <a:pPr/>
              <a:t>20</a:t>
            </a:fld>
            <a:endParaRPr lang="en-US" altLang="en-US" i="1"/>
          </a:p>
        </p:txBody>
      </p:sp>
      <p:sp>
        <p:nvSpPr>
          <p:cNvPr id="29699" name="Rectangle 2"/>
          <p:cNvSpPr>
            <a:spLocks noGrp="1" noChangeArrowheads="1"/>
          </p:cNvSpPr>
          <p:nvPr>
            <p:ph type="title"/>
          </p:nvPr>
        </p:nvSpPr>
        <p:spPr/>
        <p:txBody>
          <a:bodyPr/>
          <a:lstStyle/>
          <a:p>
            <a:pPr eaLnBrk="1" hangingPunct="1"/>
            <a:r>
              <a:rPr lang="en-GB" altLang="en-US" sz="3200" b="1" smtClean="0">
                <a:solidFill>
                  <a:schemeClr val="tx1"/>
                </a:solidFill>
              </a:rPr>
              <a:t>Channel of communication</a:t>
            </a:r>
            <a:br>
              <a:rPr lang="en-GB" altLang="en-US" sz="3200" b="1" smtClean="0">
                <a:solidFill>
                  <a:schemeClr val="tx1"/>
                </a:solidFill>
              </a:rPr>
            </a:br>
            <a:r>
              <a:rPr lang="en-GB" altLang="en-US" sz="3200" b="1" smtClean="0">
                <a:solidFill>
                  <a:schemeClr val="tx1"/>
                </a:solidFill>
              </a:rPr>
              <a:t>(2 of 2)</a:t>
            </a:r>
          </a:p>
        </p:txBody>
      </p:sp>
      <p:sp>
        <p:nvSpPr>
          <p:cNvPr id="29700" name="Rectangle 3"/>
          <p:cNvSpPr>
            <a:spLocks noGrp="1" noChangeArrowheads="1"/>
          </p:cNvSpPr>
          <p:nvPr>
            <p:ph type="body" idx="1"/>
          </p:nvPr>
        </p:nvSpPr>
        <p:spPr>
          <a:xfrm>
            <a:off x="457200" y="1635125"/>
            <a:ext cx="8229600" cy="4530725"/>
          </a:xfrm>
        </p:spPr>
        <p:txBody>
          <a:bodyPr/>
          <a:lstStyle/>
          <a:p>
            <a:pPr eaLnBrk="1" hangingPunct="1"/>
            <a:r>
              <a:rPr lang="en-GB" altLang="en-US" smtClean="0"/>
              <a:t>The channel of communication should be selected having regard to such things as:</a:t>
            </a:r>
          </a:p>
          <a:p>
            <a:pPr lvl="1" eaLnBrk="1" hangingPunct="1"/>
            <a:r>
              <a:rPr lang="en-GB" altLang="en-US" smtClean="0"/>
              <a:t>The significance of a decision.</a:t>
            </a:r>
          </a:p>
          <a:p>
            <a:pPr lvl="1" eaLnBrk="1" hangingPunct="1"/>
            <a:r>
              <a:rPr lang="en-GB" altLang="en-US" smtClean="0"/>
              <a:t>Confidentiality and sensitivity.</a:t>
            </a:r>
          </a:p>
          <a:p>
            <a:pPr lvl="1" eaLnBrk="1" hangingPunct="1"/>
            <a:r>
              <a:rPr lang="en-GB" altLang="en-US" smtClean="0"/>
              <a:t>The speed required</a:t>
            </a:r>
          </a:p>
          <a:p>
            <a:pPr lvl="1" eaLnBrk="1" hangingPunct="1"/>
            <a:r>
              <a:rPr lang="en-GB" altLang="en-US" smtClean="0"/>
              <a:t>The requirements of the user!</a:t>
            </a:r>
          </a:p>
        </p:txBody>
      </p:sp>
    </p:spTree>
    <p:extLst>
      <p:ext uri="{BB962C8B-B14F-4D97-AF65-F5344CB8AC3E}">
        <p14:creationId xmlns:p14="http://schemas.microsoft.com/office/powerpoint/2010/main" val="14843856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A32D407B-6D59-4BED-94B9-7C54369F6A4C}" type="slidenum">
              <a:rPr lang="ar-SA" altLang="en-US" i="1">
                <a:cs typeface="Arial" charset="0"/>
              </a:rPr>
              <a:pPr/>
              <a:t>21</a:t>
            </a:fld>
            <a:endParaRPr lang="en-US" altLang="en-US" i="1"/>
          </a:p>
        </p:txBody>
      </p:sp>
      <p:sp>
        <p:nvSpPr>
          <p:cNvPr id="30723" name="Rectangle 2"/>
          <p:cNvSpPr>
            <a:spLocks noGrp="1" noChangeArrowheads="1"/>
          </p:cNvSpPr>
          <p:nvPr>
            <p:ph type="title"/>
          </p:nvPr>
        </p:nvSpPr>
        <p:spPr/>
        <p:txBody>
          <a:bodyPr/>
          <a:lstStyle/>
          <a:p>
            <a:pPr eaLnBrk="1" hangingPunct="1"/>
            <a:r>
              <a:rPr lang="en-GB" altLang="en-US" smtClean="0">
                <a:solidFill>
                  <a:schemeClr val="tx1"/>
                </a:solidFill>
              </a:rPr>
              <a:t>Understandable</a:t>
            </a:r>
            <a:br>
              <a:rPr lang="en-GB" altLang="en-US" smtClean="0">
                <a:solidFill>
                  <a:schemeClr val="tx1"/>
                </a:solidFill>
              </a:rPr>
            </a:br>
            <a:r>
              <a:rPr lang="en-GB" altLang="en-US" smtClean="0">
                <a:solidFill>
                  <a:schemeClr val="tx1"/>
                </a:solidFill>
              </a:rPr>
              <a:t> </a:t>
            </a:r>
            <a:r>
              <a:rPr lang="en-GB" altLang="en-US" sz="3600" b="1" smtClean="0">
                <a:solidFill>
                  <a:schemeClr val="tx1"/>
                </a:solidFill>
              </a:rPr>
              <a:t>(9 of 10)</a:t>
            </a:r>
          </a:p>
        </p:txBody>
      </p:sp>
      <p:sp>
        <p:nvSpPr>
          <p:cNvPr id="30724" name="Rectangle 3"/>
          <p:cNvSpPr>
            <a:spLocks noGrp="1" noChangeArrowheads="1"/>
          </p:cNvSpPr>
          <p:nvPr>
            <p:ph type="body" idx="1"/>
          </p:nvPr>
        </p:nvSpPr>
        <p:spPr>
          <a:xfrm>
            <a:off x="457200" y="1600200"/>
            <a:ext cx="8229600" cy="3352800"/>
          </a:xfrm>
        </p:spPr>
        <p:txBody>
          <a:bodyPr/>
          <a:lstStyle/>
          <a:p>
            <a:pPr eaLnBrk="1" hangingPunct="1"/>
            <a:r>
              <a:rPr lang="en-GB" altLang="en-US" smtClean="0"/>
              <a:t>Understanding is what transforms data into information – if the information is not understood it cannot be used and thus cannot add any value.</a:t>
            </a:r>
          </a:p>
          <a:p>
            <a:pPr eaLnBrk="1" hangingPunct="1"/>
            <a:endParaRPr lang="en-GB" altLang="en-US" smtClean="0"/>
          </a:p>
        </p:txBody>
      </p:sp>
    </p:spTree>
    <p:extLst>
      <p:ext uri="{BB962C8B-B14F-4D97-AF65-F5344CB8AC3E}">
        <p14:creationId xmlns:p14="http://schemas.microsoft.com/office/powerpoint/2010/main" val="12121058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9E8DA9F4-E90E-4667-98CC-DF4C8E599E90}" type="slidenum">
              <a:rPr lang="ar-SA" altLang="en-US" i="1">
                <a:cs typeface="Arial" charset="0"/>
              </a:rPr>
              <a:pPr/>
              <a:t>22</a:t>
            </a:fld>
            <a:endParaRPr lang="en-US" altLang="en-US" i="1"/>
          </a:p>
        </p:txBody>
      </p:sp>
      <p:sp>
        <p:nvSpPr>
          <p:cNvPr id="31747" name="Rectangle 2"/>
          <p:cNvSpPr>
            <a:spLocks noGrp="1" noChangeArrowheads="1"/>
          </p:cNvSpPr>
          <p:nvPr>
            <p:ph type="title"/>
          </p:nvPr>
        </p:nvSpPr>
        <p:spPr/>
        <p:txBody>
          <a:bodyPr/>
          <a:lstStyle/>
          <a:p>
            <a:pPr eaLnBrk="1" hangingPunct="1"/>
            <a:r>
              <a:rPr lang="en-GB" altLang="en-US" smtClean="0">
                <a:solidFill>
                  <a:schemeClr val="tx1"/>
                </a:solidFill>
              </a:rPr>
              <a:t>Cost-effective</a:t>
            </a:r>
            <a:br>
              <a:rPr lang="en-GB" altLang="en-US" smtClean="0">
                <a:solidFill>
                  <a:schemeClr val="tx1"/>
                </a:solidFill>
              </a:rPr>
            </a:br>
            <a:r>
              <a:rPr lang="en-GB" altLang="en-US" smtClean="0">
                <a:solidFill>
                  <a:schemeClr val="tx1"/>
                </a:solidFill>
              </a:rPr>
              <a:t> </a:t>
            </a:r>
            <a:r>
              <a:rPr lang="en-GB" altLang="en-US" sz="3600" b="1" smtClean="0">
                <a:solidFill>
                  <a:schemeClr val="tx1"/>
                </a:solidFill>
              </a:rPr>
              <a:t>(10 of 10)</a:t>
            </a:r>
          </a:p>
        </p:txBody>
      </p:sp>
      <p:sp>
        <p:nvSpPr>
          <p:cNvPr id="31748" name="Rectangle 3"/>
          <p:cNvSpPr>
            <a:spLocks noGrp="1" noChangeArrowheads="1"/>
          </p:cNvSpPr>
          <p:nvPr>
            <p:ph type="body" idx="1"/>
          </p:nvPr>
        </p:nvSpPr>
        <p:spPr>
          <a:xfrm>
            <a:off x="468313" y="2060575"/>
            <a:ext cx="8229600" cy="4530725"/>
          </a:xfrm>
        </p:spPr>
        <p:txBody>
          <a:bodyPr/>
          <a:lstStyle/>
          <a:p>
            <a:pPr eaLnBrk="1" hangingPunct="1"/>
            <a:r>
              <a:rPr lang="en-GB" altLang="en-US" smtClean="0"/>
              <a:t> Cheap to produce</a:t>
            </a:r>
          </a:p>
          <a:p>
            <a:pPr eaLnBrk="1" hangingPunct="1"/>
            <a:r>
              <a:rPr lang="en-GB" altLang="en-US" smtClean="0"/>
              <a:t>Does not take a lot of employees time</a:t>
            </a:r>
          </a:p>
          <a:p>
            <a:pPr eaLnBrk="1" hangingPunct="1"/>
            <a:r>
              <a:rPr lang="en-GB" altLang="en-US" smtClean="0"/>
              <a:t>Data is useful</a:t>
            </a:r>
          </a:p>
          <a:p>
            <a:pPr eaLnBrk="1" hangingPunct="1"/>
            <a:r>
              <a:rPr lang="en-GB" altLang="en-US" smtClean="0"/>
              <a:t>Irrelevant information </a:t>
            </a:r>
          </a:p>
        </p:txBody>
      </p:sp>
    </p:spTree>
    <p:extLst>
      <p:ext uri="{BB962C8B-B14F-4D97-AF65-F5344CB8AC3E}">
        <p14:creationId xmlns:p14="http://schemas.microsoft.com/office/powerpoint/2010/main" val="44679304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F4A7E2C2-28F1-4C93-9238-28244B2BF783}" type="slidenum">
              <a:rPr lang="ar-SA" altLang="en-US" i="1">
                <a:cs typeface="Arial" charset="0"/>
              </a:rPr>
              <a:pPr/>
              <a:t>23</a:t>
            </a:fld>
            <a:endParaRPr lang="en-US" altLang="en-US" i="1"/>
          </a:p>
        </p:txBody>
      </p:sp>
      <p:sp>
        <p:nvSpPr>
          <p:cNvPr id="32771" name="Rectangle 2"/>
          <p:cNvSpPr>
            <a:spLocks noGrp="1" noChangeArrowheads="1"/>
          </p:cNvSpPr>
          <p:nvPr>
            <p:ph type="title"/>
          </p:nvPr>
        </p:nvSpPr>
        <p:spPr>
          <a:xfrm>
            <a:off x="685800" y="188913"/>
            <a:ext cx="7772400" cy="1008062"/>
          </a:xfrm>
        </p:spPr>
        <p:txBody>
          <a:bodyPr/>
          <a:lstStyle/>
          <a:p>
            <a:pPr eaLnBrk="1" hangingPunct="1"/>
            <a:r>
              <a:rPr lang="en-GB" altLang="en-US" sz="4000" smtClean="0"/>
              <a:t>Types of business information providers 1of 3</a:t>
            </a:r>
          </a:p>
        </p:txBody>
      </p:sp>
      <p:sp>
        <p:nvSpPr>
          <p:cNvPr id="32772" name="Rectangle 3"/>
          <p:cNvSpPr>
            <a:spLocks noGrp="1" noChangeArrowheads="1"/>
          </p:cNvSpPr>
          <p:nvPr>
            <p:ph type="body" idx="1"/>
          </p:nvPr>
        </p:nvSpPr>
        <p:spPr>
          <a:xfrm>
            <a:off x="142875" y="1412875"/>
            <a:ext cx="8893175" cy="4968875"/>
          </a:xfrm>
        </p:spPr>
        <p:txBody>
          <a:bodyPr/>
          <a:lstStyle/>
          <a:p>
            <a:pPr eaLnBrk="1" hangingPunct="1"/>
            <a:r>
              <a:rPr lang="en-GB" altLang="en-US" smtClean="0"/>
              <a:t>The key to making good decisions is good information.</a:t>
            </a:r>
          </a:p>
          <a:p>
            <a:pPr eaLnBrk="1" hangingPunct="1"/>
            <a:r>
              <a:rPr lang="en-GB" altLang="en-US" smtClean="0"/>
              <a:t>Today organisation workers look for companies information </a:t>
            </a:r>
            <a:r>
              <a:rPr lang="en-GB" altLang="en-US" u="sng" smtClean="0"/>
              <a:t>online</a:t>
            </a:r>
            <a:r>
              <a:rPr lang="en-GB" altLang="en-US" smtClean="0"/>
              <a:t>, through three types of business information providers:</a:t>
            </a:r>
          </a:p>
        </p:txBody>
      </p:sp>
    </p:spTree>
    <p:extLst>
      <p:ext uri="{BB962C8B-B14F-4D97-AF65-F5344CB8AC3E}">
        <p14:creationId xmlns:p14="http://schemas.microsoft.com/office/powerpoint/2010/main" val="41310282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EA8B7ED9-8394-4508-9AD5-9DC5D52C4821}" type="slidenum">
              <a:rPr lang="ar-SA" altLang="en-US" i="1">
                <a:cs typeface="Arial" charset="0"/>
              </a:rPr>
              <a:pPr/>
              <a:t>24</a:t>
            </a:fld>
            <a:endParaRPr lang="en-US" altLang="en-US" i="1"/>
          </a:p>
        </p:txBody>
      </p:sp>
      <p:sp>
        <p:nvSpPr>
          <p:cNvPr id="33795" name="Rectangle 2"/>
          <p:cNvSpPr>
            <a:spLocks noGrp="1" noChangeArrowheads="1"/>
          </p:cNvSpPr>
          <p:nvPr>
            <p:ph type="title"/>
          </p:nvPr>
        </p:nvSpPr>
        <p:spPr>
          <a:xfrm>
            <a:off x="685800" y="115888"/>
            <a:ext cx="7772400" cy="1008062"/>
          </a:xfrm>
        </p:spPr>
        <p:txBody>
          <a:bodyPr/>
          <a:lstStyle/>
          <a:p>
            <a:pPr eaLnBrk="1" hangingPunct="1"/>
            <a:r>
              <a:rPr lang="en-GB" altLang="en-US" sz="3200" b="1" smtClean="0"/>
              <a:t>Types of business information providers 2of 3</a:t>
            </a:r>
          </a:p>
        </p:txBody>
      </p:sp>
      <p:sp>
        <p:nvSpPr>
          <p:cNvPr id="33796" name="Rectangle 3"/>
          <p:cNvSpPr>
            <a:spLocks noGrp="1" noChangeArrowheads="1"/>
          </p:cNvSpPr>
          <p:nvPr>
            <p:ph type="body" idx="1"/>
          </p:nvPr>
        </p:nvSpPr>
        <p:spPr>
          <a:xfrm>
            <a:off x="0" y="1341438"/>
            <a:ext cx="8893175" cy="4968875"/>
          </a:xfrm>
        </p:spPr>
        <p:txBody>
          <a:bodyPr/>
          <a:lstStyle/>
          <a:p>
            <a:pPr eaLnBrk="1" hangingPunct="1"/>
            <a:r>
              <a:rPr lang="en-GB" altLang="en-US" sz="2400" smtClean="0"/>
              <a:t>Free web sites – sites that do not charge for the information.</a:t>
            </a:r>
          </a:p>
          <a:p>
            <a:pPr eaLnBrk="1" hangingPunct="1"/>
            <a:endParaRPr lang="en-GB" altLang="en-US" sz="2400" smtClean="0"/>
          </a:p>
          <a:p>
            <a:pPr eaLnBrk="1" hangingPunct="1"/>
            <a:r>
              <a:rPr lang="en-GB" altLang="en-US" sz="2400" smtClean="0"/>
              <a:t>Fee-based websites – sites that offer copyrighted material such as articles, or analysis, charging for access.</a:t>
            </a:r>
          </a:p>
          <a:p>
            <a:pPr eaLnBrk="1" hangingPunct="1"/>
            <a:endParaRPr lang="en-GB" altLang="en-US" sz="2400" smtClean="0"/>
          </a:p>
          <a:p>
            <a:pPr eaLnBrk="1" hangingPunct="1"/>
            <a:r>
              <a:rPr lang="en-GB" altLang="en-US" sz="2400" smtClean="0"/>
              <a:t>Value-added information service – web providers that charges for access but offer a range of business information that not available on free and on some fee-based sites. </a:t>
            </a:r>
          </a:p>
          <a:p>
            <a:pPr eaLnBrk="1" hangingPunct="1">
              <a:buFontTx/>
              <a:buNone/>
            </a:pPr>
            <a:endParaRPr lang="en-GB" altLang="en-US" sz="2400" smtClean="0"/>
          </a:p>
          <a:p>
            <a:pPr eaLnBrk="1" hangingPunct="1">
              <a:buFontTx/>
              <a:buNone/>
            </a:pPr>
            <a:r>
              <a:rPr lang="en-GB" altLang="en-US" sz="1400" smtClean="0"/>
              <a:t>Bates, M(2002)</a:t>
            </a:r>
          </a:p>
        </p:txBody>
      </p:sp>
    </p:spTree>
    <p:extLst>
      <p:ext uri="{BB962C8B-B14F-4D97-AF65-F5344CB8AC3E}">
        <p14:creationId xmlns:p14="http://schemas.microsoft.com/office/powerpoint/2010/main" val="19135809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6BB8EEF6-6F75-4865-90C6-7F847F684559}" type="slidenum">
              <a:rPr lang="ar-SA" altLang="en-US" i="1">
                <a:cs typeface="Arial" charset="0"/>
              </a:rPr>
              <a:pPr/>
              <a:t>25</a:t>
            </a:fld>
            <a:endParaRPr lang="en-US" altLang="en-US" i="1"/>
          </a:p>
        </p:txBody>
      </p:sp>
      <p:sp>
        <p:nvSpPr>
          <p:cNvPr id="34819" name="Rectangle 2"/>
          <p:cNvSpPr>
            <a:spLocks noGrp="1" noChangeArrowheads="1"/>
          </p:cNvSpPr>
          <p:nvPr>
            <p:ph type="title"/>
          </p:nvPr>
        </p:nvSpPr>
        <p:spPr>
          <a:xfrm>
            <a:off x="395288" y="115888"/>
            <a:ext cx="8569325" cy="1143000"/>
          </a:xfrm>
        </p:spPr>
        <p:txBody>
          <a:bodyPr/>
          <a:lstStyle/>
          <a:p>
            <a:pPr eaLnBrk="1" hangingPunct="1"/>
            <a:r>
              <a:rPr lang="en-GB" altLang="en-US" sz="4000" smtClean="0"/>
              <a:t>Managers need </a:t>
            </a:r>
            <a:r>
              <a:rPr lang="en-GB" altLang="en-US" sz="4000" i="1" smtClean="0"/>
              <a:t>internal</a:t>
            </a:r>
            <a:r>
              <a:rPr lang="en-GB" altLang="en-US" sz="4000" smtClean="0"/>
              <a:t> </a:t>
            </a:r>
            <a:br>
              <a:rPr lang="en-GB" altLang="en-US" sz="4000" smtClean="0"/>
            </a:br>
            <a:r>
              <a:rPr lang="en-GB" altLang="en-US" sz="4000" smtClean="0"/>
              <a:t>information on:-</a:t>
            </a:r>
          </a:p>
        </p:txBody>
      </p:sp>
      <p:sp>
        <p:nvSpPr>
          <p:cNvPr id="34820" name="Rectangle 3"/>
          <p:cNvSpPr>
            <a:spLocks noGrp="1" noChangeArrowheads="1"/>
          </p:cNvSpPr>
          <p:nvPr>
            <p:ph type="body" idx="1"/>
          </p:nvPr>
        </p:nvSpPr>
        <p:spPr>
          <a:xfrm>
            <a:off x="395288" y="1557338"/>
            <a:ext cx="8493125" cy="4032250"/>
          </a:xfrm>
        </p:spPr>
        <p:txBody>
          <a:bodyPr/>
          <a:lstStyle/>
          <a:p>
            <a:pPr eaLnBrk="1" hangingPunct="1">
              <a:lnSpc>
                <a:spcPct val="90000"/>
              </a:lnSpc>
            </a:pPr>
            <a:r>
              <a:rPr lang="en-GB" altLang="en-US" sz="2800" smtClean="0"/>
              <a:t>Sales levels</a:t>
            </a:r>
          </a:p>
          <a:p>
            <a:pPr eaLnBrk="1" hangingPunct="1">
              <a:lnSpc>
                <a:spcPct val="90000"/>
              </a:lnSpc>
            </a:pPr>
            <a:r>
              <a:rPr lang="en-GB" altLang="en-US" sz="2800" smtClean="0"/>
              <a:t>Customer feedback</a:t>
            </a:r>
          </a:p>
          <a:p>
            <a:pPr eaLnBrk="1" hangingPunct="1">
              <a:lnSpc>
                <a:spcPct val="90000"/>
              </a:lnSpc>
            </a:pPr>
            <a:r>
              <a:rPr lang="en-GB" altLang="en-US" sz="2800" smtClean="0"/>
              <a:t>Cash flow/ financing requirements</a:t>
            </a:r>
          </a:p>
          <a:p>
            <a:pPr eaLnBrk="1" hangingPunct="1">
              <a:lnSpc>
                <a:spcPct val="90000"/>
              </a:lnSpc>
            </a:pPr>
            <a:r>
              <a:rPr lang="en-GB" altLang="en-US" sz="2800" smtClean="0"/>
              <a:t>Inventory levels, both incoming and outgoing.</a:t>
            </a:r>
          </a:p>
          <a:p>
            <a:pPr eaLnBrk="1" hangingPunct="1">
              <a:lnSpc>
                <a:spcPct val="90000"/>
              </a:lnSpc>
            </a:pPr>
            <a:r>
              <a:rPr lang="en-GB" altLang="en-US" sz="2800" smtClean="0"/>
              <a:t>Advertising channel effectiveness</a:t>
            </a:r>
          </a:p>
          <a:p>
            <a:pPr eaLnBrk="1" hangingPunct="1">
              <a:lnSpc>
                <a:spcPct val="90000"/>
              </a:lnSpc>
            </a:pPr>
            <a:r>
              <a:rPr lang="en-GB" altLang="en-US" sz="2800" smtClean="0"/>
              <a:t>Personnel levels, morale and capabilities.</a:t>
            </a:r>
          </a:p>
          <a:p>
            <a:pPr eaLnBrk="1" hangingPunct="1">
              <a:lnSpc>
                <a:spcPct val="90000"/>
              </a:lnSpc>
            </a:pPr>
            <a:r>
              <a:rPr lang="en-GB" altLang="en-US" sz="2800" smtClean="0"/>
              <a:t>Links with suppliers and distributors</a:t>
            </a:r>
          </a:p>
        </p:txBody>
      </p:sp>
    </p:spTree>
    <p:extLst>
      <p:ext uri="{BB962C8B-B14F-4D97-AF65-F5344CB8AC3E}">
        <p14:creationId xmlns:p14="http://schemas.microsoft.com/office/powerpoint/2010/main" val="24125997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8054D5AC-47EB-498D-843D-318E75107324}" type="slidenum">
              <a:rPr lang="ar-SA" altLang="en-US" i="1">
                <a:cs typeface="Arial" charset="0"/>
              </a:rPr>
              <a:pPr/>
              <a:t>26</a:t>
            </a:fld>
            <a:endParaRPr lang="en-US" altLang="en-US" i="1"/>
          </a:p>
        </p:txBody>
      </p:sp>
      <p:sp>
        <p:nvSpPr>
          <p:cNvPr id="35843" name="Rectangle 2"/>
          <p:cNvSpPr>
            <a:spLocks noGrp="1" noChangeArrowheads="1"/>
          </p:cNvSpPr>
          <p:nvPr>
            <p:ph type="title"/>
          </p:nvPr>
        </p:nvSpPr>
        <p:spPr/>
        <p:txBody>
          <a:bodyPr/>
          <a:lstStyle/>
          <a:p>
            <a:pPr eaLnBrk="1" hangingPunct="1"/>
            <a:r>
              <a:rPr lang="en-GB" altLang="en-US" sz="4000" smtClean="0"/>
              <a:t>Information on currency rates crucial in a globalised economy</a:t>
            </a:r>
          </a:p>
        </p:txBody>
      </p:sp>
      <p:sp>
        <p:nvSpPr>
          <p:cNvPr id="35844" name="Rectangle 3"/>
          <p:cNvSpPr>
            <a:spLocks noGrp="1" noChangeArrowheads="1"/>
          </p:cNvSpPr>
          <p:nvPr>
            <p:ph type="body" idx="1"/>
          </p:nvPr>
        </p:nvSpPr>
        <p:spPr>
          <a:xfrm>
            <a:off x="684213" y="1773238"/>
            <a:ext cx="7772400" cy="4616450"/>
          </a:xfrm>
        </p:spPr>
        <p:txBody>
          <a:bodyPr/>
          <a:lstStyle/>
          <a:p>
            <a:pPr eaLnBrk="1" hangingPunct="1"/>
            <a:r>
              <a:rPr lang="en-GB" altLang="en-US" sz="2800" smtClean="0"/>
              <a:t>Minor, unforeseen movements can move deals from profit to loss.</a:t>
            </a:r>
          </a:p>
          <a:p>
            <a:pPr eaLnBrk="1" hangingPunct="1"/>
            <a:r>
              <a:rPr lang="en-GB" altLang="en-US" sz="2800" smtClean="0"/>
              <a:t>Even purely domestic companies need awareness of these changes.</a:t>
            </a:r>
          </a:p>
          <a:p>
            <a:pPr eaLnBrk="1" hangingPunct="1"/>
            <a:r>
              <a:rPr lang="en-GB" altLang="en-US" sz="2800" smtClean="0"/>
              <a:t>Who benefits from appreciation in £?</a:t>
            </a:r>
          </a:p>
          <a:p>
            <a:pPr eaLnBrk="1" hangingPunct="1"/>
            <a:r>
              <a:rPr lang="en-GB" altLang="en-US" sz="2800" smtClean="0"/>
              <a:t>Who loses from depreciation in $?</a:t>
            </a:r>
          </a:p>
          <a:p>
            <a:pPr eaLnBrk="1" hangingPunct="1"/>
            <a:r>
              <a:rPr lang="en-GB" altLang="en-US" sz="2800" smtClean="0"/>
              <a:t>Why is value of £ is so important?</a:t>
            </a:r>
          </a:p>
          <a:p>
            <a:pPr eaLnBrk="1" hangingPunct="1"/>
            <a:r>
              <a:rPr lang="en-GB" altLang="en-US" sz="2800" smtClean="0"/>
              <a:t>The most valuable information concerns  </a:t>
            </a:r>
            <a:r>
              <a:rPr lang="en-GB" altLang="en-US" sz="2800" i="1" smtClean="0"/>
              <a:t>future</a:t>
            </a:r>
            <a:r>
              <a:rPr lang="en-GB" altLang="en-US" sz="2800" smtClean="0"/>
              <a:t> rates.</a:t>
            </a:r>
          </a:p>
        </p:txBody>
      </p:sp>
    </p:spTree>
    <p:extLst>
      <p:ext uri="{BB962C8B-B14F-4D97-AF65-F5344CB8AC3E}">
        <p14:creationId xmlns:p14="http://schemas.microsoft.com/office/powerpoint/2010/main" val="35571342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C7F2904C-3C0D-467C-B897-A29788706260}" type="slidenum">
              <a:rPr lang="ar-SA" altLang="en-US" i="1">
                <a:cs typeface="Arial" charset="0"/>
              </a:rPr>
              <a:pPr/>
              <a:t>27</a:t>
            </a:fld>
            <a:endParaRPr lang="en-US" altLang="en-US" i="1"/>
          </a:p>
        </p:txBody>
      </p:sp>
      <p:sp>
        <p:nvSpPr>
          <p:cNvPr id="36867" name="Rectangle 2"/>
          <p:cNvSpPr>
            <a:spLocks noGrp="1" noChangeArrowheads="1"/>
          </p:cNvSpPr>
          <p:nvPr>
            <p:ph type="title"/>
          </p:nvPr>
        </p:nvSpPr>
        <p:spPr/>
        <p:txBody>
          <a:bodyPr/>
          <a:lstStyle/>
          <a:p>
            <a:pPr eaLnBrk="1" hangingPunct="1"/>
            <a:r>
              <a:rPr lang="en-GB" altLang="en-US" sz="4000" smtClean="0"/>
              <a:t>Managers need financial information about other </a:t>
            </a:r>
            <a:br>
              <a:rPr lang="en-GB" altLang="en-US" sz="4000" smtClean="0"/>
            </a:br>
            <a:r>
              <a:rPr lang="en-GB" altLang="en-US" sz="4000" smtClean="0"/>
              <a:t>companies to:</a:t>
            </a:r>
          </a:p>
        </p:txBody>
      </p:sp>
      <p:sp>
        <p:nvSpPr>
          <p:cNvPr id="36868" name="Rectangle 3"/>
          <p:cNvSpPr>
            <a:spLocks noGrp="1" noChangeArrowheads="1"/>
          </p:cNvSpPr>
          <p:nvPr>
            <p:ph type="body" idx="1"/>
          </p:nvPr>
        </p:nvSpPr>
        <p:spPr>
          <a:xfrm>
            <a:off x="684213" y="2060575"/>
            <a:ext cx="7772400" cy="4543425"/>
          </a:xfrm>
        </p:spPr>
        <p:txBody>
          <a:bodyPr/>
          <a:lstStyle/>
          <a:p>
            <a:pPr eaLnBrk="1" hangingPunct="1">
              <a:lnSpc>
                <a:spcPct val="90000"/>
              </a:lnSpc>
            </a:pPr>
            <a:r>
              <a:rPr lang="en-GB" altLang="en-US" sz="2800" smtClean="0"/>
              <a:t>Help establish the strength and weaknesses of competitors.</a:t>
            </a:r>
          </a:p>
          <a:p>
            <a:pPr eaLnBrk="1" hangingPunct="1">
              <a:lnSpc>
                <a:spcPct val="90000"/>
              </a:lnSpc>
            </a:pPr>
            <a:r>
              <a:rPr lang="en-GB" altLang="en-US" sz="2800" smtClean="0"/>
              <a:t>Determine credit-worthiness of customers and suppliers.</a:t>
            </a:r>
          </a:p>
          <a:p>
            <a:pPr eaLnBrk="1" hangingPunct="1">
              <a:lnSpc>
                <a:spcPct val="90000"/>
              </a:lnSpc>
            </a:pPr>
            <a:r>
              <a:rPr lang="en-GB" altLang="en-US" sz="2800" smtClean="0"/>
              <a:t>Identify take-over/merger targets.</a:t>
            </a:r>
          </a:p>
          <a:p>
            <a:pPr eaLnBrk="1" hangingPunct="1">
              <a:lnSpc>
                <a:spcPct val="90000"/>
              </a:lnSpc>
            </a:pPr>
            <a:r>
              <a:rPr lang="en-GB" altLang="en-US" sz="2800" smtClean="0"/>
              <a:t>Benchmark their own financial performance with other companies in the same sector.</a:t>
            </a:r>
          </a:p>
        </p:txBody>
      </p:sp>
    </p:spTree>
    <p:extLst>
      <p:ext uri="{BB962C8B-B14F-4D97-AF65-F5344CB8AC3E}">
        <p14:creationId xmlns:p14="http://schemas.microsoft.com/office/powerpoint/2010/main" val="192003777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FD8C02DA-6B2E-4E1E-8116-3CE4AE1551E0}" type="slidenum">
              <a:rPr lang="ar-SA" altLang="en-US" i="1">
                <a:cs typeface="Arial" charset="0"/>
              </a:rPr>
              <a:pPr/>
              <a:t>28</a:t>
            </a:fld>
            <a:endParaRPr lang="en-US" altLang="en-US" i="1"/>
          </a:p>
        </p:txBody>
      </p:sp>
      <p:sp>
        <p:nvSpPr>
          <p:cNvPr id="37891" name="Rectangle 2"/>
          <p:cNvSpPr>
            <a:spLocks noGrp="1" noChangeArrowheads="1"/>
          </p:cNvSpPr>
          <p:nvPr>
            <p:ph type="title"/>
          </p:nvPr>
        </p:nvSpPr>
        <p:spPr>
          <a:xfrm>
            <a:off x="468313" y="188913"/>
            <a:ext cx="8229600" cy="1139825"/>
          </a:xfrm>
        </p:spPr>
        <p:txBody>
          <a:bodyPr/>
          <a:lstStyle/>
          <a:p>
            <a:pPr eaLnBrk="1" hangingPunct="1"/>
            <a:r>
              <a:rPr lang="en-GB" altLang="en-US" sz="4000" smtClean="0"/>
              <a:t>Managers need customer data to: </a:t>
            </a:r>
          </a:p>
        </p:txBody>
      </p:sp>
      <p:sp>
        <p:nvSpPr>
          <p:cNvPr id="37892" name="Rectangle 3"/>
          <p:cNvSpPr>
            <a:spLocks noGrp="1" noChangeArrowheads="1"/>
          </p:cNvSpPr>
          <p:nvPr>
            <p:ph type="body" idx="1"/>
          </p:nvPr>
        </p:nvSpPr>
        <p:spPr>
          <a:xfrm>
            <a:off x="684213" y="1341438"/>
            <a:ext cx="7775575" cy="4464050"/>
          </a:xfrm>
        </p:spPr>
        <p:txBody>
          <a:bodyPr/>
          <a:lstStyle/>
          <a:p>
            <a:pPr eaLnBrk="1" hangingPunct="1"/>
            <a:r>
              <a:rPr lang="en-GB" altLang="en-US" sz="2800" smtClean="0"/>
              <a:t>Measure and predict demand</a:t>
            </a:r>
          </a:p>
          <a:p>
            <a:pPr eaLnBrk="1" hangingPunct="1"/>
            <a:r>
              <a:rPr lang="en-GB" altLang="en-US" sz="2800" smtClean="0"/>
              <a:t>Segment market</a:t>
            </a:r>
          </a:p>
          <a:p>
            <a:pPr eaLnBrk="1" hangingPunct="1"/>
            <a:r>
              <a:rPr lang="en-GB" altLang="en-US" sz="2800" smtClean="0"/>
              <a:t>Improve supply chain relationships.</a:t>
            </a:r>
          </a:p>
          <a:p>
            <a:pPr eaLnBrk="1" hangingPunct="1"/>
            <a:r>
              <a:rPr lang="en-GB" altLang="en-US" sz="2800" smtClean="0"/>
              <a:t>Get feedback on competitors’ offerings.</a:t>
            </a:r>
          </a:p>
          <a:p>
            <a:pPr eaLnBrk="1" hangingPunct="1"/>
            <a:r>
              <a:rPr lang="en-GB" altLang="en-US" sz="2800" smtClean="0"/>
              <a:t>Develop loyalty</a:t>
            </a:r>
          </a:p>
          <a:p>
            <a:pPr eaLnBrk="1" hangingPunct="1"/>
            <a:r>
              <a:rPr lang="en-GB" altLang="en-US" sz="2800" smtClean="0"/>
              <a:t>ICTs have massively enhanced firms’ ability to gather,handle, interpret and exploit customer data. </a:t>
            </a:r>
            <a:r>
              <a:rPr lang="en-GB" altLang="en-US" sz="2000" smtClean="0"/>
              <a:t>Humby,(2003)</a:t>
            </a:r>
          </a:p>
          <a:p>
            <a:pPr eaLnBrk="1" hangingPunct="1"/>
            <a:endParaRPr lang="en-GB" altLang="en-US" sz="2800" smtClean="0"/>
          </a:p>
          <a:p>
            <a:pPr eaLnBrk="1" hangingPunct="1"/>
            <a:endParaRPr lang="en-GB" altLang="en-US" sz="2800" smtClean="0"/>
          </a:p>
          <a:p>
            <a:pPr lvl="1" eaLnBrk="1" hangingPunct="1"/>
            <a:endParaRPr lang="en-GB" altLang="en-US" smtClean="0"/>
          </a:p>
          <a:p>
            <a:pPr lvl="1" eaLnBrk="1" hangingPunct="1"/>
            <a:endParaRPr lang="en-GB" altLang="en-US" smtClean="0"/>
          </a:p>
        </p:txBody>
      </p:sp>
    </p:spTree>
    <p:extLst>
      <p:ext uri="{BB962C8B-B14F-4D97-AF65-F5344CB8AC3E}">
        <p14:creationId xmlns:p14="http://schemas.microsoft.com/office/powerpoint/2010/main" val="292341634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10ADBD5E-D366-4B3A-89D6-1A678E279E3F}" type="slidenum">
              <a:rPr lang="ar-SA" altLang="en-US" i="1">
                <a:cs typeface="Arial" charset="0"/>
              </a:rPr>
              <a:pPr/>
              <a:t>29</a:t>
            </a:fld>
            <a:endParaRPr lang="en-US" altLang="en-US" i="1"/>
          </a:p>
        </p:txBody>
      </p:sp>
      <p:sp>
        <p:nvSpPr>
          <p:cNvPr id="38915" name="Rectangle 2"/>
          <p:cNvSpPr>
            <a:spLocks noGrp="1" noChangeArrowheads="1"/>
          </p:cNvSpPr>
          <p:nvPr>
            <p:ph type="title"/>
          </p:nvPr>
        </p:nvSpPr>
        <p:spPr/>
        <p:txBody>
          <a:bodyPr/>
          <a:lstStyle/>
          <a:p>
            <a:pPr eaLnBrk="1" hangingPunct="1"/>
            <a:r>
              <a:rPr lang="en-GB" altLang="en-US" sz="4000" smtClean="0"/>
              <a:t>Managers need technological awareness</a:t>
            </a:r>
          </a:p>
        </p:txBody>
      </p:sp>
      <p:sp>
        <p:nvSpPr>
          <p:cNvPr id="38916" name="Rectangle 3"/>
          <p:cNvSpPr>
            <a:spLocks noGrp="1" noChangeArrowheads="1"/>
          </p:cNvSpPr>
          <p:nvPr>
            <p:ph type="body" idx="1"/>
          </p:nvPr>
        </p:nvSpPr>
        <p:spPr/>
        <p:txBody>
          <a:bodyPr/>
          <a:lstStyle/>
          <a:p>
            <a:pPr eaLnBrk="1" hangingPunct="1"/>
            <a:r>
              <a:rPr lang="en-GB" altLang="en-US" sz="2800" smtClean="0"/>
              <a:t>To spot developments they can exploit.</a:t>
            </a:r>
          </a:p>
          <a:p>
            <a:pPr lvl="1" eaLnBrk="1" hangingPunct="1"/>
            <a:r>
              <a:rPr lang="en-GB" altLang="en-US" smtClean="0"/>
              <a:t>Outright purchase/licensing.</a:t>
            </a:r>
          </a:p>
          <a:p>
            <a:pPr eaLnBrk="1" hangingPunct="1"/>
            <a:r>
              <a:rPr lang="en-GB" altLang="en-US" sz="2800" smtClean="0"/>
              <a:t>To spot developments which threaten.</a:t>
            </a:r>
          </a:p>
          <a:p>
            <a:pPr eaLnBrk="1" hangingPunct="1"/>
            <a:r>
              <a:rPr lang="en-GB" altLang="en-US" sz="2800" smtClean="0"/>
              <a:t>To help integrate the supply chain.</a:t>
            </a:r>
          </a:p>
          <a:p>
            <a:pPr eaLnBrk="1" hangingPunct="1"/>
            <a:r>
              <a:rPr lang="en-GB" altLang="en-US" sz="2800" smtClean="0"/>
              <a:t>To exploit new means of reaching their customers.</a:t>
            </a:r>
          </a:p>
          <a:p>
            <a:pPr eaLnBrk="1" hangingPunct="1"/>
            <a:r>
              <a:rPr lang="en-GB" altLang="en-US" sz="2800" smtClean="0"/>
              <a:t>To understand their own businesses.</a:t>
            </a:r>
          </a:p>
        </p:txBody>
      </p:sp>
    </p:spTree>
    <p:extLst>
      <p:ext uri="{BB962C8B-B14F-4D97-AF65-F5344CB8AC3E}">
        <p14:creationId xmlns:p14="http://schemas.microsoft.com/office/powerpoint/2010/main" val="41454106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10787FD9-9BA9-44ED-A0B7-9A08FAF05B1E}" type="slidenum">
              <a:rPr lang="ar-SA" altLang="en-US" i="1">
                <a:cs typeface="Arial" charset="0"/>
              </a:rPr>
              <a:pPr/>
              <a:t>3</a:t>
            </a:fld>
            <a:endParaRPr lang="en-US" altLang="en-US" i="1"/>
          </a:p>
        </p:txBody>
      </p:sp>
      <p:sp>
        <p:nvSpPr>
          <p:cNvPr id="5123" name="Rectangle 2"/>
          <p:cNvSpPr>
            <a:spLocks noGrp="1" noChangeArrowheads="1"/>
          </p:cNvSpPr>
          <p:nvPr>
            <p:ph type="ctrTitle"/>
          </p:nvPr>
        </p:nvSpPr>
        <p:spPr>
          <a:xfrm>
            <a:off x="684213" y="404813"/>
            <a:ext cx="7772400" cy="1828800"/>
          </a:xfrm>
        </p:spPr>
        <p:txBody>
          <a:bodyPr anchor="ctr"/>
          <a:lstStyle/>
          <a:p>
            <a:pPr eaLnBrk="1" hangingPunct="1"/>
            <a:r>
              <a:rPr lang="en-GB" altLang="en-US" sz="4400" smtClean="0"/>
              <a:t>Information as a strategic asset</a:t>
            </a:r>
          </a:p>
        </p:txBody>
      </p:sp>
      <p:sp>
        <p:nvSpPr>
          <p:cNvPr id="5124" name="Rectangle 3"/>
          <p:cNvSpPr>
            <a:spLocks noGrp="1" noChangeArrowheads="1"/>
          </p:cNvSpPr>
          <p:nvPr>
            <p:ph type="subTitle" idx="1"/>
          </p:nvPr>
        </p:nvSpPr>
        <p:spPr>
          <a:xfrm>
            <a:off x="1116013" y="3284538"/>
            <a:ext cx="6911975" cy="1752600"/>
          </a:xfrm>
        </p:spPr>
        <p:txBody>
          <a:bodyPr/>
          <a:lstStyle/>
          <a:p>
            <a:pPr eaLnBrk="1" hangingPunct="1"/>
            <a:r>
              <a:rPr lang="en-GB" altLang="en-US" sz="4400" smtClean="0"/>
              <a:t>Information quality</a:t>
            </a:r>
          </a:p>
        </p:txBody>
      </p:sp>
    </p:spTree>
    <p:extLst>
      <p:ext uri="{BB962C8B-B14F-4D97-AF65-F5344CB8AC3E}">
        <p14:creationId xmlns:p14="http://schemas.microsoft.com/office/powerpoint/2010/main" val="278424821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0146C453-70A8-4B34-A4FF-A0E97AB1A636}" type="slidenum">
              <a:rPr lang="ar-SA" altLang="en-US" i="1">
                <a:cs typeface="Arial" charset="0"/>
              </a:rPr>
              <a:pPr/>
              <a:t>30</a:t>
            </a:fld>
            <a:endParaRPr lang="en-US" altLang="en-US" i="1"/>
          </a:p>
        </p:txBody>
      </p:sp>
      <p:sp>
        <p:nvSpPr>
          <p:cNvPr id="39939" name="Rectangle 2"/>
          <p:cNvSpPr>
            <a:spLocks noGrp="1" noChangeArrowheads="1"/>
          </p:cNvSpPr>
          <p:nvPr>
            <p:ph type="title"/>
          </p:nvPr>
        </p:nvSpPr>
        <p:spPr>
          <a:xfrm>
            <a:off x="827088" y="473075"/>
            <a:ext cx="7515225" cy="809625"/>
          </a:xfrm>
        </p:spPr>
        <p:txBody>
          <a:bodyPr/>
          <a:lstStyle/>
          <a:p>
            <a:pPr eaLnBrk="1" hangingPunct="1"/>
            <a:r>
              <a:rPr lang="en-GB" altLang="en-US" sz="4000" smtClean="0"/>
              <a:t>Managers need to be alert to macro-economic signals:</a:t>
            </a:r>
          </a:p>
        </p:txBody>
      </p:sp>
      <p:sp>
        <p:nvSpPr>
          <p:cNvPr id="39940" name="Rectangle 3"/>
          <p:cNvSpPr>
            <a:spLocks noGrp="1" noChangeArrowheads="1"/>
          </p:cNvSpPr>
          <p:nvPr>
            <p:ph type="body" idx="1"/>
          </p:nvPr>
        </p:nvSpPr>
        <p:spPr>
          <a:xfrm>
            <a:off x="539750" y="1916113"/>
            <a:ext cx="7772400" cy="3165475"/>
          </a:xfrm>
        </p:spPr>
        <p:txBody>
          <a:bodyPr/>
          <a:lstStyle/>
          <a:p>
            <a:pPr marL="990600" lvl="1" indent="-533400" eaLnBrk="1" hangingPunct="1">
              <a:lnSpc>
                <a:spcPct val="90000"/>
              </a:lnSpc>
            </a:pPr>
            <a:r>
              <a:rPr lang="en-GB" altLang="en-US" smtClean="0"/>
              <a:t>Interest rates</a:t>
            </a:r>
          </a:p>
          <a:p>
            <a:pPr marL="990600" lvl="1" indent="-533400" eaLnBrk="1" hangingPunct="1">
              <a:lnSpc>
                <a:spcPct val="90000"/>
              </a:lnSpc>
            </a:pPr>
            <a:r>
              <a:rPr lang="en-GB" altLang="en-US" smtClean="0"/>
              <a:t>Consumer and business confidence</a:t>
            </a:r>
          </a:p>
          <a:p>
            <a:pPr marL="990600" lvl="1" indent="-533400" eaLnBrk="1" hangingPunct="1">
              <a:lnSpc>
                <a:spcPct val="90000"/>
              </a:lnSpc>
            </a:pPr>
            <a:r>
              <a:rPr lang="en-GB" altLang="en-US" smtClean="0"/>
              <a:t>Commodity prices.</a:t>
            </a:r>
          </a:p>
          <a:p>
            <a:pPr marL="990600" lvl="1" indent="-533400" eaLnBrk="1" hangingPunct="1">
              <a:lnSpc>
                <a:spcPct val="90000"/>
              </a:lnSpc>
            </a:pPr>
            <a:r>
              <a:rPr lang="en-GB" altLang="en-US" smtClean="0"/>
              <a:t>Competitor intelligence</a:t>
            </a:r>
          </a:p>
          <a:p>
            <a:pPr marL="990600" lvl="1" indent="-533400" eaLnBrk="1" hangingPunct="1">
              <a:lnSpc>
                <a:spcPct val="90000"/>
              </a:lnSpc>
            </a:pPr>
            <a:r>
              <a:rPr lang="en-GB" altLang="en-US" smtClean="0"/>
              <a:t>All potentially relevant news</a:t>
            </a:r>
          </a:p>
          <a:p>
            <a:pPr marL="1371600" lvl="2" indent="-457200" eaLnBrk="1" hangingPunct="1">
              <a:lnSpc>
                <a:spcPct val="90000"/>
              </a:lnSpc>
              <a:buFontTx/>
              <a:buNone/>
            </a:pPr>
            <a:endParaRPr lang="en-GB" altLang="en-US" smtClean="0"/>
          </a:p>
          <a:p>
            <a:pPr marL="990600" lvl="1" indent="-533400" eaLnBrk="1" hangingPunct="1">
              <a:lnSpc>
                <a:spcPct val="90000"/>
              </a:lnSpc>
              <a:buFontTx/>
              <a:buNone/>
            </a:pPr>
            <a:r>
              <a:rPr lang="en-GB" altLang="en-US" sz="2400" smtClean="0"/>
              <a:t>	</a:t>
            </a:r>
          </a:p>
          <a:p>
            <a:pPr marL="990600" lvl="1" indent="-533400" eaLnBrk="1" hangingPunct="1">
              <a:lnSpc>
                <a:spcPct val="90000"/>
              </a:lnSpc>
            </a:pPr>
            <a:endParaRPr lang="en-GB" altLang="en-US" sz="2400" smtClean="0"/>
          </a:p>
        </p:txBody>
      </p:sp>
    </p:spTree>
    <p:extLst>
      <p:ext uri="{BB962C8B-B14F-4D97-AF65-F5344CB8AC3E}">
        <p14:creationId xmlns:p14="http://schemas.microsoft.com/office/powerpoint/2010/main" val="20018765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87B9AB82-4F0F-4C37-8A4E-2B5796431A0F}" type="slidenum">
              <a:rPr lang="ar-SA" altLang="en-US" i="1">
                <a:cs typeface="Arial" charset="0"/>
              </a:rPr>
              <a:pPr/>
              <a:t>31</a:t>
            </a:fld>
            <a:endParaRPr lang="en-US" altLang="en-US" i="1"/>
          </a:p>
        </p:txBody>
      </p:sp>
      <p:sp>
        <p:nvSpPr>
          <p:cNvPr id="41987" name="Rectangle 2"/>
          <p:cNvSpPr>
            <a:spLocks noGrp="1" noChangeArrowheads="1"/>
          </p:cNvSpPr>
          <p:nvPr>
            <p:ph type="title"/>
          </p:nvPr>
        </p:nvSpPr>
        <p:spPr>
          <a:xfrm>
            <a:off x="457200" y="274638"/>
            <a:ext cx="8229600" cy="587375"/>
          </a:xfrm>
        </p:spPr>
        <p:txBody>
          <a:bodyPr/>
          <a:lstStyle/>
          <a:p>
            <a:pPr eaLnBrk="1" hangingPunct="1"/>
            <a:r>
              <a:rPr lang="en-GB" altLang="en-US" sz="4000" smtClean="0"/>
              <a:t>References</a:t>
            </a:r>
          </a:p>
        </p:txBody>
      </p:sp>
      <p:sp>
        <p:nvSpPr>
          <p:cNvPr id="41988" name="Rectangle 3"/>
          <p:cNvSpPr>
            <a:spLocks noGrp="1" noChangeArrowheads="1"/>
          </p:cNvSpPr>
          <p:nvPr>
            <p:ph type="body" idx="1"/>
          </p:nvPr>
        </p:nvSpPr>
        <p:spPr>
          <a:xfrm>
            <a:off x="395288" y="1196975"/>
            <a:ext cx="8497887" cy="4895850"/>
          </a:xfrm>
        </p:spPr>
        <p:txBody>
          <a:bodyPr/>
          <a:lstStyle/>
          <a:p>
            <a:pPr eaLnBrk="1" hangingPunct="1">
              <a:lnSpc>
                <a:spcPct val="80000"/>
              </a:lnSpc>
            </a:pPr>
            <a:r>
              <a:rPr lang="en-GB" altLang="en-US" sz="1900" smtClean="0"/>
              <a:t>Bates, Mary Ellen (2002). “Factiva 2002 White Paper Series: Free, Fee-based, and Value-added information services.” April 2002. Edited by Donna Anderson.</a:t>
            </a:r>
          </a:p>
          <a:p>
            <a:pPr eaLnBrk="1" hangingPunct="1">
              <a:lnSpc>
                <a:spcPct val="80000"/>
              </a:lnSpc>
            </a:pPr>
            <a:r>
              <a:rPr lang="en-GB" altLang="en-US" sz="1900" smtClean="0"/>
              <a:t>Chaffey, D. &amp; Wood, S. (2005) Business information management</a:t>
            </a:r>
          </a:p>
          <a:p>
            <a:pPr eaLnBrk="1" hangingPunct="1">
              <a:lnSpc>
                <a:spcPct val="80000"/>
              </a:lnSpc>
            </a:pPr>
            <a:r>
              <a:rPr lang="en-GB" altLang="en-US" sz="1900" smtClean="0"/>
              <a:t>Drucker, P. (1993) Post-capitalist society. Harper.</a:t>
            </a:r>
          </a:p>
          <a:p>
            <a:pPr eaLnBrk="1" hangingPunct="1">
              <a:lnSpc>
                <a:spcPct val="80000"/>
              </a:lnSpc>
            </a:pPr>
            <a:r>
              <a:rPr lang="en-GB" altLang="en-US" sz="1900" smtClean="0"/>
              <a:t>Gates, B. (1999) Business @ the speed of thought. Penguin.</a:t>
            </a:r>
          </a:p>
          <a:p>
            <a:pPr eaLnBrk="1" hangingPunct="1">
              <a:lnSpc>
                <a:spcPct val="80000"/>
              </a:lnSpc>
            </a:pPr>
            <a:r>
              <a:rPr lang="en-GB" altLang="en-US" sz="1900" smtClean="0"/>
              <a:t>Humby, c. et al. (2003) Scoring points : how Tesco is winning customer loyalty. Kogan Page</a:t>
            </a:r>
          </a:p>
          <a:p>
            <a:pPr eaLnBrk="1" hangingPunct="1">
              <a:lnSpc>
                <a:spcPct val="80000"/>
              </a:lnSpc>
            </a:pPr>
            <a:r>
              <a:rPr lang="en-GB" altLang="en-US" sz="1900" smtClean="0"/>
              <a:t>Lawrence,D. (2006) Customers in the tank. Information Age, August 2006 pp. 18-20</a:t>
            </a:r>
          </a:p>
          <a:p>
            <a:pPr eaLnBrk="1" hangingPunct="1">
              <a:lnSpc>
                <a:spcPct val="80000"/>
              </a:lnSpc>
            </a:pPr>
            <a:r>
              <a:rPr lang="en-GB" altLang="en-US" sz="1900" smtClean="0"/>
              <a:t>Lucey, T. (2000) Management information systems. 8</a:t>
            </a:r>
            <a:r>
              <a:rPr lang="en-GB" altLang="en-US" sz="1900" baseline="30000" smtClean="0"/>
              <a:t>th</a:t>
            </a:r>
            <a:r>
              <a:rPr lang="en-GB" altLang="en-US" sz="1900" smtClean="0"/>
              <a:t> ed. Continuum.</a:t>
            </a:r>
          </a:p>
          <a:p>
            <a:pPr eaLnBrk="1" hangingPunct="1">
              <a:lnSpc>
                <a:spcPct val="80000"/>
              </a:lnSpc>
            </a:pPr>
            <a:r>
              <a:rPr lang="en-GB" altLang="en-US" sz="1900" smtClean="0"/>
              <a:t>The observer," Crime: The great cop out,” Sunday 13 July 1986, p.11, reproduced by permission of the observer Ltd, London.</a:t>
            </a:r>
          </a:p>
          <a:p>
            <a:pPr lvl="1" eaLnBrk="1" hangingPunct="1">
              <a:lnSpc>
                <a:spcPct val="80000"/>
              </a:lnSpc>
              <a:buFontTx/>
              <a:buNone/>
            </a:pPr>
            <a:endParaRPr lang="en-GB" altLang="en-US" sz="1800" smtClean="0"/>
          </a:p>
        </p:txBody>
      </p:sp>
    </p:spTree>
    <p:extLst>
      <p:ext uri="{BB962C8B-B14F-4D97-AF65-F5344CB8AC3E}">
        <p14:creationId xmlns:p14="http://schemas.microsoft.com/office/powerpoint/2010/main" val="2614628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A4F822D9-BC85-42FD-B153-A3582AF5F306}" type="slidenum">
              <a:rPr lang="ar-SA" altLang="en-US" i="1">
                <a:cs typeface="Arial" charset="0"/>
              </a:rPr>
              <a:pPr/>
              <a:t>4</a:t>
            </a:fld>
            <a:endParaRPr lang="en-US" altLang="en-US" i="1"/>
          </a:p>
        </p:txBody>
      </p:sp>
      <p:sp>
        <p:nvSpPr>
          <p:cNvPr id="6147" name="Rectangle 2"/>
          <p:cNvSpPr>
            <a:spLocks noGrp="1" noChangeArrowheads="1"/>
          </p:cNvSpPr>
          <p:nvPr>
            <p:ph type="ctrTitle"/>
          </p:nvPr>
        </p:nvSpPr>
        <p:spPr>
          <a:xfrm>
            <a:off x="685800" y="333375"/>
            <a:ext cx="7772400" cy="863600"/>
          </a:xfrm>
        </p:spPr>
        <p:txBody>
          <a:bodyPr anchor="ctr"/>
          <a:lstStyle/>
          <a:p>
            <a:pPr eaLnBrk="1" hangingPunct="1"/>
            <a:r>
              <a:rPr lang="en-GB" altLang="en-US" sz="4400" smtClean="0"/>
              <a:t>Learning outcomes</a:t>
            </a:r>
          </a:p>
        </p:txBody>
      </p:sp>
      <p:sp>
        <p:nvSpPr>
          <p:cNvPr id="6148" name="Rectangle 3"/>
          <p:cNvSpPr>
            <a:spLocks noGrp="1" noChangeArrowheads="1"/>
          </p:cNvSpPr>
          <p:nvPr>
            <p:ph type="subTitle" idx="1"/>
          </p:nvPr>
        </p:nvSpPr>
        <p:spPr>
          <a:xfrm>
            <a:off x="323850" y="1700213"/>
            <a:ext cx="8424863" cy="3816350"/>
          </a:xfrm>
        </p:spPr>
        <p:txBody>
          <a:bodyPr/>
          <a:lstStyle/>
          <a:p>
            <a:pPr algn="l" eaLnBrk="1" hangingPunct="1">
              <a:lnSpc>
                <a:spcPct val="90000"/>
              </a:lnSpc>
              <a:buFont typeface="Wingdings" pitchFamily="2" charset="2"/>
              <a:buChar char="q"/>
            </a:pPr>
            <a:r>
              <a:rPr lang="en-GB" altLang="en-US" smtClean="0"/>
              <a:t> Understand the significance of information as a resource.</a:t>
            </a:r>
          </a:p>
          <a:p>
            <a:pPr algn="l" eaLnBrk="1" hangingPunct="1">
              <a:lnSpc>
                <a:spcPct val="90000"/>
              </a:lnSpc>
              <a:buFont typeface="Wingdings" pitchFamily="2" charset="2"/>
              <a:buChar char="q"/>
            </a:pPr>
            <a:r>
              <a:rPr lang="en-GB" altLang="en-US" smtClean="0"/>
              <a:t> Assess approaches for managing information quality</a:t>
            </a:r>
          </a:p>
          <a:p>
            <a:pPr algn="l" eaLnBrk="1" hangingPunct="1">
              <a:lnSpc>
                <a:spcPct val="90000"/>
              </a:lnSpc>
              <a:buFont typeface="Wingdings" pitchFamily="2" charset="2"/>
              <a:buChar char="q"/>
            </a:pPr>
            <a:r>
              <a:rPr lang="en-GB" altLang="en-US" smtClean="0"/>
              <a:t> Understanding of the link between information and decision making.</a:t>
            </a:r>
          </a:p>
          <a:p>
            <a:pPr algn="l" eaLnBrk="1" hangingPunct="1">
              <a:lnSpc>
                <a:spcPct val="90000"/>
              </a:lnSpc>
              <a:buFont typeface="Wingdings" pitchFamily="2" charset="2"/>
              <a:buChar char="q"/>
            </a:pPr>
            <a:r>
              <a:rPr lang="en-GB" altLang="en-US" smtClean="0"/>
              <a:t> Be able to define the characteristics of good information</a:t>
            </a:r>
          </a:p>
          <a:p>
            <a:pPr algn="l" eaLnBrk="1" hangingPunct="1">
              <a:lnSpc>
                <a:spcPct val="90000"/>
              </a:lnSpc>
              <a:buFont typeface="Wingdings" pitchFamily="2" charset="2"/>
              <a:buChar char="q"/>
            </a:pPr>
            <a:endParaRPr lang="en-GB" altLang="en-US" smtClean="0"/>
          </a:p>
          <a:p>
            <a:pPr algn="l" eaLnBrk="1" hangingPunct="1">
              <a:lnSpc>
                <a:spcPct val="90000"/>
              </a:lnSpc>
            </a:pPr>
            <a:endParaRPr lang="en-GB" altLang="en-US" smtClean="0"/>
          </a:p>
          <a:p>
            <a:pPr algn="l" eaLnBrk="1" hangingPunct="1">
              <a:lnSpc>
                <a:spcPct val="90000"/>
              </a:lnSpc>
            </a:pPr>
            <a:endParaRPr lang="en-GB" altLang="en-US" smtClean="0"/>
          </a:p>
        </p:txBody>
      </p:sp>
    </p:spTree>
    <p:extLst>
      <p:ext uri="{BB962C8B-B14F-4D97-AF65-F5344CB8AC3E}">
        <p14:creationId xmlns:p14="http://schemas.microsoft.com/office/powerpoint/2010/main" val="20838584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4B9456D9-2A1A-4CE3-B5E6-5691ACB73A41}" type="slidenum">
              <a:rPr lang="ar-SA" altLang="en-US" i="1">
                <a:cs typeface="Arial" charset="0"/>
              </a:rPr>
              <a:pPr/>
              <a:t>5</a:t>
            </a:fld>
            <a:endParaRPr lang="en-US" altLang="en-US" i="1"/>
          </a:p>
        </p:txBody>
      </p:sp>
      <p:sp>
        <p:nvSpPr>
          <p:cNvPr id="8195" name="Rectangle 2"/>
          <p:cNvSpPr>
            <a:spLocks noGrp="1" noChangeArrowheads="1"/>
          </p:cNvSpPr>
          <p:nvPr>
            <p:ph type="title"/>
          </p:nvPr>
        </p:nvSpPr>
        <p:spPr>
          <a:xfrm>
            <a:off x="828675" y="425450"/>
            <a:ext cx="7515225" cy="869950"/>
          </a:xfrm>
        </p:spPr>
        <p:txBody>
          <a:bodyPr/>
          <a:lstStyle/>
          <a:p>
            <a:pPr eaLnBrk="1" hangingPunct="1"/>
            <a:r>
              <a:rPr lang="en-GB" altLang="en-US" smtClean="0"/>
              <a:t>Some key information challenges</a:t>
            </a:r>
          </a:p>
        </p:txBody>
      </p:sp>
      <p:sp>
        <p:nvSpPr>
          <p:cNvPr id="8196" name="Rectangle 3"/>
          <p:cNvSpPr>
            <a:spLocks noGrp="1" noChangeArrowheads="1"/>
          </p:cNvSpPr>
          <p:nvPr>
            <p:ph type="body" idx="1"/>
          </p:nvPr>
        </p:nvSpPr>
        <p:spPr>
          <a:xfrm>
            <a:off x="685800" y="1701800"/>
            <a:ext cx="8134350" cy="4464050"/>
          </a:xfrm>
        </p:spPr>
        <p:txBody>
          <a:bodyPr/>
          <a:lstStyle/>
          <a:p>
            <a:pPr eaLnBrk="1" hangingPunct="1">
              <a:lnSpc>
                <a:spcPct val="90000"/>
              </a:lnSpc>
            </a:pPr>
            <a:r>
              <a:rPr lang="en-GB" altLang="en-US" sz="2800" smtClean="0"/>
              <a:t>How do we find information relevant to our decisions?</a:t>
            </a:r>
          </a:p>
          <a:p>
            <a:pPr eaLnBrk="1" hangingPunct="1">
              <a:lnSpc>
                <a:spcPct val="90000"/>
              </a:lnSpc>
            </a:pPr>
            <a:r>
              <a:rPr lang="en-GB" altLang="en-US" sz="2800" smtClean="0"/>
              <a:t>What systems do we develop to make information accessible to our stakeholders?</a:t>
            </a:r>
          </a:p>
          <a:p>
            <a:pPr eaLnBrk="1" hangingPunct="1">
              <a:lnSpc>
                <a:spcPct val="90000"/>
              </a:lnSpc>
            </a:pPr>
            <a:r>
              <a:rPr lang="en-GB" altLang="en-US" sz="2800" smtClean="0"/>
              <a:t>How can information (and knowledge) be shared by our employees?</a:t>
            </a:r>
          </a:p>
          <a:p>
            <a:pPr eaLnBrk="1" hangingPunct="1">
              <a:lnSpc>
                <a:spcPct val="90000"/>
              </a:lnSpc>
            </a:pPr>
            <a:r>
              <a:rPr lang="en-GB" altLang="en-US" sz="2800" smtClean="0"/>
              <a:t>How does information  support business strategy and objectives?</a:t>
            </a:r>
          </a:p>
        </p:txBody>
      </p:sp>
    </p:spTree>
    <p:extLst>
      <p:ext uri="{BB962C8B-B14F-4D97-AF65-F5344CB8AC3E}">
        <p14:creationId xmlns:p14="http://schemas.microsoft.com/office/powerpoint/2010/main" val="13552548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0ACCA20F-3E5E-4744-8A17-49912B4630A6}" type="slidenum">
              <a:rPr lang="ar-SA" altLang="en-US" i="1">
                <a:cs typeface="Arial" charset="0"/>
              </a:rPr>
              <a:pPr/>
              <a:t>6</a:t>
            </a:fld>
            <a:endParaRPr lang="en-US" altLang="en-US" i="1"/>
          </a:p>
        </p:txBody>
      </p:sp>
      <p:sp>
        <p:nvSpPr>
          <p:cNvPr id="9219" name="Rectangle 2"/>
          <p:cNvSpPr>
            <a:spLocks noGrp="1" noChangeArrowheads="1"/>
          </p:cNvSpPr>
          <p:nvPr>
            <p:ph type="title"/>
          </p:nvPr>
        </p:nvSpPr>
        <p:spPr>
          <a:xfrm>
            <a:off x="685800" y="609600"/>
            <a:ext cx="8134350" cy="1143000"/>
          </a:xfrm>
        </p:spPr>
        <p:txBody>
          <a:bodyPr/>
          <a:lstStyle/>
          <a:p>
            <a:pPr eaLnBrk="1" hangingPunct="1"/>
            <a:r>
              <a:rPr lang="en-GB" altLang="en-US" sz="4000" smtClean="0"/>
              <a:t>Information enables organisations to..</a:t>
            </a:r>
          </a:p>
        </p:txBody>
      </p:sp>
      <p:sp>
        <p:nvSpPr>
          <p:cNvPr id="9220" name="Rectangle 3"/>
          <p:cNvSpPr>
            <a:spLocks noGrp="1" noChangeArrowheads="1"/>
          </p:cNvSpPr>
          <p:nvPr>
            <p:ph type="body" idx="1"/>
          </p:nvPr>
        </p:nvSpPr>
        <p:spPr/>
        <p:txBody>
          <a:bodyPr/>
          <a:lstStyle/>
          <a:p>
            <a:pPr eaLnBrk="1" hangingPunct="1"/>
            <a:r>
              <a:rPr lang="en-GB" altLang="en-US" sz="2800" smtClean="0"/>
              <a:t>Research demand for new products</a:t>
            </a:r>
          </a:p>
          <a:p>
            <a:pPr eaLnBrk="1" hangingPunct="1"/>
            <a:r>
              <a:rPr lang="en-GB" altLang="en-US" sz="2800" smtClean="0"/>
              <a:t>Monitor and control business processes</a:t>
            </a:r>
          </a:p>
          <a:p>
            <a:pPr eaLnBrk="1" hangingPunct="1"/>
            <a:r>
              <a:rPr lang="en-GB" altLang="en-US" sz="2800" smtClean="0"/>
              <a:t>Exchange information with stakeholders</a:t>
            </a:r>
          </a:p>
          <a:p>
            <a:pPr eaLnBrk="1" hangingPunct="1"/>
            <a:r>
              <a:rPr lang="en-GB" altLang="en-US" sz="2800" smtClean="0"/>
              <a:t>Communicate information about products and brands.</a:t>
            </a:r>
          </a:p>
          <a:p>
            <a:pPr eaLnBrk="1" hangingPunct="1"/>
            <a:r>
              <a:rPr lang="en-GB" altLang="en-US" sz="2800" smtClean="0"/>
              <a:t>Sense what is happening in external environment….and respond.</a:t>
            </a:r>
          </a:p>
          <a:p>
            <a:pPr eaLnBrk="1" hangingPunct="1">
              <a:buFontTx/>
              <a:buNone/>
            </a:pPr>
            <a:r>
              <a:rPr lang="en-GB" altLang="en-US" sz="2800" smtClean="0"/>
              <a:t>                                        </a:t>
            </a:r>
            <a:r>
              <a:rPr lang="en-GB" altLang="en-US" sz="1400" smtClean="0"/>
              <a:t>Chaffey &amp; Wood (2005)</a:t>
            </a:r>
          </a:p>
          <a:p>
            <a:pPr eaLnBrk="1" hangingPunct="1"/>
            <a:endParaRPr lang="en-GB" altLang="en-US" sz="1400" smtClean="0"/>
          </a:p>
        </p:txBody>
      </p:sp>
    </p:spTree>
    <p:extLst>
      <p:ext uri="{BB962C8B-B14F-4D97-AF65-F5344CB8AC3E}">
        <p14:creationId xmlns:p14="http://schemas.microsoft.com/office/powerpoint/2010/main" val="35772380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0BA6F91E-CB14-44B3-A1E4-A730F847A58D}" type="slidenum">
              <a:rPr lang="ar-SA" altLang="en-US" i="1">
                <a:cs typeface="Arial" charset="0"/>
              </a:rPr>
              <a:pPr/>
              <a:t>7</a:t>
            </a:fld>
            <a:endParaRPr lang="en-US" altLang="en-US" i="1"/>
          </a:p>
        </p:txBody>
      </p:sp>
      <p:sp>
        <p:nvSpPr>
          <p:cNvPr id="11267" name="Rectangle 2"/>
          <p:cNvSpPr>
            <a:spLocks noGrp="1" noChangeArrowheads="1"/>
          </p:cNvSpPr>
          <p:nvPr>
            <p:ph type="title"/>
          </p:nvPr>
        </p:nvSpPr>
        <p:spPr>
          <a:xfrm>
            <a:off x="457200" y="115888"/>
            <a:ext cx="8229600" cy="936625"/>
          </a:xfrm>
        </p:spPr>
        <p:txBody>
          <a:bodyPr/>
          <a:lstStyle/>
          <a:p>
            <a:pPr eaLnBrk="1" hangingPunct="1"/>
            <a:r>
              <a:rPr lang="en-GB" altLang="en-US" smtClean="0"/>
              <a:t>Information quality</a:t>
            </a:r>
          </a:p>
        </p:txBody>
      </p:sp>
      <p:sp>
        <p:nvSpPr>
          <p:cNvPr id="11268" name="Rectangle 3"/>
          <p:cNvSpPr>
            <a:spLocks noGrp="1" noChangeArrowheads="1"/>
          </p:cNvSpPr>
          <p:nvPr>
            <p:ph type="body" idx="1"/>
          </p:nvPr>
        </p:nvSpPr>
        <p:spPr>
          <a:xfrm>
            <a:off x="611188" y="1196975"/>
            <a:ext cx="8064500" cy="4608513"/>
          </a:xfrm>
        </p:spPr>
        <p:txBody>
          <a:bodyPr/>
          <a:lstStyle/>
          <a:p>
            <a:pPr eaLnBrk="1" hangingPunct="1"/>
            <a:r>
              <a:rPr lang="en-GB" altLang="en-US" sz="2800" smtClean="0"/>
              <a:t>According English, R(1999):</a:t>
            </a:r>
          </a:p>
          <a:p>
            <a:pPr eaLnBrk="1" hangingPunct="1">
              <a:buFontTx/>
              <a:buNone/>
            </a:pPr>
            <a:r>
              <a:rPr lang="en-GB" altLang="en-US" sz="2800" smtClean="0"/>
              <a:t>“Information quality: is the degree to which information is of value to those who use it and the organisation as a whole”. </a:t>
            </a:r>
          </a:p>
          <a:p>
            <a:pPr eaLnBrk="1" hangingPunct="1">
              <a:buFontTx/>
              <a:buNone/>
            </a:pPr>
            <a:r>
              <a:rPr lang="en-GB" altLang="en-US" sz="1400" smtClean="0"/>
              <a:t>Chaffey, D. &amp; wood(2005)</a:t>
            </a:r>
          </a:p>
          <a:p>
            <a:pPr eaLnBrk="1" hangingPunct="1">
              <a:buFontTx/>
              <a:buNone/>
            </a:pPr>
            <a:endParaRPr lang="en-GB" altLang="en-US" sz="1400" smtClean="0"/>
          </a:p>
          <a:p>
            <a:pPr eaLnBrk="1" hangingPunct="1"/>
            <a:r>
              <a:rPr lang="en-GB" altLang="en-US" sz="2800" smtClean="0"/>
              <a:t>“How you gather, manage and use information will determine whether you win or lose”.</a:t>
            </a:r>
          </a:p>
          <a:p>
            <a:pPr eaLnBrk="1" hangingPunct="1">
              <a:buFontTx/>
              <a:buNone/>
            </a:pPr>
            <a:r>
              <a:rPr lang="en-GB" altLang="en-US" sz="1400" smtClean="0"/>
              <a:t>Gates, Bill(1999)</a:t>
            </a:r>
          </a:p>
          <a:p>
            <a:pPr eaLnBrk="1" hangingPunct="1">
              <a:buFontTx/>
              <a:buNone/>
            </a:pPr>
            <a:r>
              <a:rPr lang="en-GB" altLang="en-US" sz="2800" smtClean="0"/>
              <a:t> </a:t>
            </a:r>
          </a:p>
        </p:txBody>
      </p:sp>
    </p:spTree>
    <p:extLst>
      <p:ext uri="{BB962C8B-B14F-4D97-AF65-F5344CB8AC3E}">
        <p14:creationId xmlns:p14="http://schemas.microsoft.com/office/powerpoint/2010/main" val="18663511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FC71F8BA-797E-4B45-8CFA-5C30BE6A2E6E}" type="slidenum">
              <a:rPr lang="ar-SA" altLang="en-US" i="1">
                <a:cs typeface="Arial" charset="0"/>
              </a:rPr>
              <a:pPr/>
              <a:t>8</a:t>
            </a:fld>
            <a:endParaRPr lang="en-US" altLang="en-US" i="1"/>
          </a:p>
        </p:txBody>
      </p:sp>
      <p:sp>
        <p:nvSpPr>
          <p:cNvPr id="12291" name="Rectangle 2"/>
          <p:cNvSpPr>
            <a:spLocks noGrp="1" noChangeArrowheads="1"/>
          </p:cNvSpPr>
          <p:nvPr>
            <p:ph type="title"/>
          </p:nvPr>
        </p:nvSpPr>
        <p:spPr>
          <a:xfrm>
            <a:off x="457200" y="417513"/>
            <a:ext cx="8229600" cy="1139825"/>
          </a:xfrm>
        </p:spPr>
        <p:txBody>
          <a:bodyPr/>
          <a:lstStyle/>
          <a:p>
            <a:pPr eaLnBrk="1" hangingPunct="1"/>
            <a:r>
              <a:rPr lang="en-GB" altLang="en-US" sz="3600" smtClean="0"/>
              <a:t>Businesses need </a:t>
            </a:r>
            <a:r>
              <a:rPr lang="en-GB" altLang="en-US" sz="3600" i="1" smtClean="0"/>
              <a:t>quality</a:t>
            </a:r>
            <a:r>
              <a:rPr lang="en-GB" altLang="en-US" sz="3600" smtClean="0"/>
              <a:t> information to:-</a:t>
            </a:r>
            <a:br>
              <a:rPr lang="en-GB" altLang="en-US" sz="3600" smtClean="0"/>
            </a:br>
            <a:endParaRPr lang="en-GB" altLang="en-US" sz="3600" smtClean="0"/>
          </a:p>
        </p:txBody>
      </p:sp>
      <p:sp>
        <p:nvSpPr>
          <p:cNvPr id="12292" name="Rectangle 3"/>
          <p:cNvSpPr>
            <a:spLocks noGrp="1" noChangeArrowheads="1"/>
          </p:cNvSpPr>
          <p:nvPr>
            <p:ph type="body" idx="1"/>
          </p:nvPr>
        </p:nvSpPr>
        <p:spPr>
          <a:xfrm>
            <a:off x="323850" y="1557338"/>
            <a:ext cx="8515350" cy="4032250"/>
          </a:xfrm>
        </p:spPr>
        <p:txBody>
          <a:bodyPr/>
          <a:lstStyle/>
          <a:p>
            <a:pPr eaLnBrk="1" hangingPunct="1">
              <a:lnSpc>
                <a:spcPct val="90000"/>
              </a:lnSpc>
            </a:pPr>
            <a:r>
              <a:rPr lang="en-GB" altLang="en-US" sz="2800" smtClean="0"/>
              <a:t>Research</a:t>
            </a:r>
          </a:p>
          <a:p>
            <a:pPr eaLnBrk="1" hangingPunct="1">
              <a:lnSpc>
                <a:spcPct val="90000"/>
              </a:lnSpc>
            </a:pPr>
            <a:r>
              <a:rPr lang="en-GB" altLang="en-US" sz="2800" smtClean="0"/>
              <a:t>Improve performance</a:t>
            </a:r>
          </a:p>
          <a:p>
            <a:pPr eaLnBrk="1" hangingPunct="1">
              <a:lnSpc>
                <a:spcPct val="90000"/>
              </a:lnSpc>
            </a:pPr>
            <a:r>
              <a:rPr lang="en-GB" altLang="en-US" sz="2800" smtClean="0"/>
              <a:t>Measure and Reduce risk </a:t>
            </a:r>
          </a:p>
          <a:p>
            <a:pPr eaLnBrk="1" hangingPunct="1">
              <a:lnSpc>
                <a:spcPct val="90000"/>
              </a:lnSpc>
            </a:pPr>
            <a:r>
              <a:rPr lang="en-GB" altLang="en-US" sz="2800" smtClean="0"/>
              <a:t>Identify unforeseen opportunities</a:t>
            </a:r>
          </a:p>
          <a:p>
            <a:pPr eaLnBrk="1" hangingPunct="1">
              <a:lnSpc>
                <a:spcPct val="90000"/>
              </a:lnSpc>
            </a:pPr>
            <a:r>
              <a:rPr lang="en-GB" altLang="en-US" sz="2800" smtClean="0"/>
              <a:t>Enable and empower the organisation and its employees.</a:t>
            </a:r>
          </a:p>
          <a:p>
            <a:pPr eaLnBrk="1" hangingPunct="1">
              <a:lnSpc>
                <a:spcPct val="90000"/>
              </a:lnSpc>
            </a:pPr>
            <a:r>
              <a:rPr lang="en-GB" altLang="en-US" sz="2800" smtClean="0"/>
              <a:t>Understand business environment.</a:t>
            </a:r>
            <a:endParaRPr lang="en-GB" altLang="en-US" smtClean="0"/>
          </a:p>
          <a:p>
            <a:pPr eaLnBrk="1" hangingPunct="1">
              <a:lnSpc>
                <a:spcPct val="90000"/>
              </a:lnSpc>
            </a:pPr>
            <a:endParaRPr lang="en-GB" altLang="en-US" sz="2800" smtClean="0"/>
          </a:p>
          <a:p>
            <a:pPr eaLnBrk="1" hangingPunct="1">
              <a:lnSpc>
                <a:spcPct val="90000"/>
              </a:lnSpc>
              <a:buFontTx/>
              <a:buNone/>
            </a:pPr>
            <a:endParaRPr lang="en-GB" altLang="en-US" sz="2800" smtClean="0"/>
          </a:p>
        </p:txBody>
      </p:sp>
    </p:spTree>
    <p:extLst>
      <p:ext uri="{BB962C8B-B14F-4D97-AF65-F5344CB8AC3E}">
        <p14:creationId xmlns:p14="http://schemas.microsoft.com/office/powerpoint/2010/main" val="42162463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3"/>
          <p:cNvSpPr>
            <a:spLocks noGrp="1"/>
          </p:cNvSpPr>
          <p:nvPr>
            <p:ph type="ftr" sz="quarter" idx="10"/>
          </p:nvPr>
        </p:nvSpPr>
        <p:spPr>
          <a:noFill/>
        </p:spPr>
        <p:txBody>
          <a:bodyPr/>
          <a:lstStyle>
            <a:lvl1pPr>
              <a:tabLst>
                <a:tab pos="8796338" algn="r"/>
              </a:tabLst>
              <a:defRPr>
                <a:solidFill>
                  <a:schemeClr val="tx1"/>
                </a:solidFill>
                <a:latin typeface="Arial" charset="0"/>
              </a:defRPr>
            </a:lvl1pPr>
            <a:lvl2pPr marL="742950" indent="-285750">
              <a:tabLst>
                <a:tab pos="8796338" algn="r"/>
              </a:tabLst>
              <a:defRPr>
                <a:solidFill>
                  <a:schemeClr val="tx1"/>
                </a:solidFill>
                <a:latin typeface="Arial" charset="0"/>
              </a:defRPr>
            </a:lvl2pPr>
            <a:lvl3pPr marL="1143000" indent="-228600">
              <a:tabLst>
                <a:tab pos="8796338" algn="r"/>
              </a:tabLst>
              <a:defRPr>
                <a:solidFill>
                  <a:schemeClr val="tx1"/>
                </a:solidFill>
                <a:latin typeface="Arial" charset="0"/>
              </a:defRPr>
            </a:lvl3pPr>
            <a:lvl4pPr marL="1600200" indent="-228600">
              <a:tabLst>
                <a:tab pos="8796338" algn="r"/>
              </a:tabLst>
              <a:defRPr>
                <a:solidFill>
                  <a:schemeClr val="tx1"/>
                </a:solidFill>
                <a:latin typeface="Arial" charset="0"/>
              </a:defRPr>
            </a:lvl4pPr>
            <a:lvl5pPr marL="2057400" indent="-228600">
              <a:tabLst>
                <a:tab pos="8796338" algn="r"/>
              </a:tabLst>
              <a:defRPr>
                <a:solidFill>
                  <a:schemeClr val="tx1"/>
                </a:solidFill>
                <a:latin typeface="Arial" charset="0"/>
              </a:defRPr>
            </a:lvl5pPr>
            <a:lvl6pPr marL="2514600" indent="-228600" eaLnBrk="0" fontAlgn="base" hangingPunct="0">
              <a:spcBef>
                <a:spcPct val="0"/>
              </a:spcBef>
              <a:spcAft>
                <a:spcPct val="0"/>
              </a:spcAft>
              <a:tabLst>
                <a:tab pos="8796338" algn="r"/>
              </a:tabLst>
              <a:defRPr>
                <a:solidFill>
                  <a:schemeClr val="tx1"/>
                </a:solidFill>
                <a:latin typeface="Arial" charset="0"/>
              </a:defRPr>
            </a:lvl6pPr>
            <a:lvl7pPr marL="2971800" indent="-228600" eaLnBrk="0" fontAlgn="base" hangingPunct="0">
              <a:spcBef>
                <a:spcPct val="0"/>
              </a:spcBef>
              <a:spcAft>
                <a:spcPct val="0"/>
              </a:spcAft>
              <a:tabLst>
                <a:tab pos="8796338" algn="r"/>
              </a:tabLst>
              <a:defRPr>
                <a:solidFill>
                  <a:schemeClr val="tx1"/>
                </a:solidFill>
                <a:latin typeface="Arial" charset="0"/>
              </a:defRPr>
            </a:lvl7pPr>
            <a:lvl8pPr marL="3429000" indent="-228600" eaLnBrk="0" fontAlgn="base" hangingPunct="0">
              <a:spcBef>
                <a:spcPct val="0"/>
              </a:spcBef>
              <a:spcAft>
                <a:spcPct val="0"/>
              </a:spcAft>
              <a:tabLst>
                <a:tab pos="8796338" algn="r"/>
              </a:tabLst>
              <a:defRPr>
                <a:solidFill>
                  <a:schemeClr val="tx1"/>
                </a:solidFill>
                <a:latin typeface="Arial" charset="0"/>
              </a:defRPr>
            </a:lvl8pPr>
            <a:lvl9pPr marL="3886200" indent="-228600" eaLnBrk="0" fontAlgn="base" hangingPunct="0">
              <a:spcBef>
                <a:spcPct val="0"/>
              </a:spcBef>
              <a:spcAft>
                <a:spcPct val="0"/>
              </a:spcAft>
              <a:tabLst>
                <a:tab pos="8796338" algn="r"/>
              </a:tabLst>
              <a:defRPr>
                <a:solidFill>
                  <a:schemeClr val="tx1"/>
                </a:solidFill>
                <a:latin typeface="Arial" charset="0"/>
              </a:defRPr>
            </a:lvl9pPr>
          </a:lstStyle>
          <a:p>
            <a:r>
              <a:rPr lang="en-US" altLang="en-US"/>
              <a:t>© 2004 Managing the Information Technology Resource,  Jerry N. Luftman	Chapter 1- </a:t>
            </a:r>
            <a:r>
              <a:rPr lang="en-US" altLang="en-US" i="1"/>
              <a:t>Slide </a:t>
            </a:r>
            <a:fld id="{00F6F86C-EBB8-49CD-B709-2178CCCD9728}" type="slidenum">
              <a:rPr lang="ar-SA" altLang="en-US" i="1">
                <a:cs typeface="Arial" charset="0"/>
              </a:rPr>
              <a:pPr/>
              <a:t>9</a:t>
            </a:fld>
            <a:endParaRPr lang="en-US" altLang="en-US" i="1"/>
          </a:p>
        </p:txBody>
      </p:sp>
      <p:sp>
        <p:nvSpPr>
          <p:cNvPr id="14339" name="Rectangle 2"/>
          <p:cNvSpPr>
            <a:spLocks noGrp="1" noChangeArrowheads="1"/>
          </p:cNvSpPr>
          <p:nvPr>
            <p:ph type="title"/>
          </p:nvPr>
        </p:nvSpPr>
        <p:spPr>
          <a:xfrm>
            <a:off x="685800" y="188913"/>
            <a:ext cx="7772400" cy="1008062"/>
          </a:xfrm>
        </p:spPr>
        <p:txBody>
          <a:bodyPr/>
          <a:lstStyle/>
          <a:p>
            <a:pPr eaLnBrk="1" hangingPunct="1"/>
            <a:r>
              <a:rPr lang="en-GB" altLang="en-US" sz="4000" smtClean="0"/>
              <a:t>Information as a basic business input</a:t>
            </a:r>
          </a:p>
        </p:txBody>
      </p:sp>
      <p:sp>
        <p:nvSpPr>
          <p:cNvPr id="14340" name="Rectangle 3"/>
          <p:cNvSpPr>
            <a:spLocks noGrp="1" noChangeArrowheads="1"/>
          </p:cNvSpPr>
          <p:nvPr>
            <p:ph type="body" idx="1"/>
          </p:nvPr>
        </p:nvSpPr>
        <p:spPr>
          <a:xfrm>
            <a:off x="431800" y="1700213"/>
            <a:ext cx="8461375" cy="4321175"/>
          </a:xfrm>
        </p:spPr>
        <p:txBody>
          <a:bodyPr/>
          <a:lstStyle/>
          <a:p>
            <a:pPr eaLnBrk="1" hangingPunct="1">
              <a:lnSpc>
                <a:spcPct val="90000"/>
              </a:lnSpc>
            </a:pPr>
            <a:r>
              <a:rPr lang="en-GB" altLang="en-US" sz="2800" smtClean="0"/>
              <a:t>Decision-making is </a:t>
            </a:r>
            <a:r>
              <a:rPr lang="en-GB" altLang="en-US" sz="2800" i="1" smtClean="0"/>
              <a:t>the</a:t>
            </a:r>
            <a:r>
              <a:rPr lang="en-GB" altLang="en-US" sz="2800" smtClean="0"/>
              <a:t> key managerial responsibility.</a:t>
            </a:r>
          </a:p>
          <a:p>
            <a:pPr eaLnBrk="1" hangingPunct="1">
              <a:lnSpc>
                <a:spcPct val="90000"/>
              </a:lnSpc>
            </a:pPr>
            <a:r>
              <a:rPr lang="en-GB" altLang="en-US" sz="2800" smtClean="0"/>
              <a:t>Decisions may be based on background  knowledge/experience.</a:t>
            </a:r>
            <a:endParaRPr lang="en-GB" altLang="en-US" sz="2800" smtClean="0">
              <a:solidFill>
                <a:srgbClr val="FF3300"/>
              </a:solidFill>
            </a:endParaRPr>
          </a:p>
          <a:p>
            <a:pPr eaLnBrk="1" hangingPunct="1">
              <a:lnSpc>
                <a:spcPct val="90000"/>
              </a:lnSpc>
            </a:pPr>
            <a:r>
              <a:rPr lang="en-GB" altLang="en-US" sz="2800" smtClean="0"/>
              <a:t>This information has to be good quality.</a:t>
            </a:r>
          </a:p>
          <a:p>
            <a:pPr eaLnBrk="1" hangingPunct="1">
              <a:lnSpc>
                <a:spcPct val="90000"/>
              </a:lnSpc>
            </a:pPr>
            <a:r>
              <a:rPr lang="en-GB" altLang="en-US" sz="2800" smtClean="0"/>
              <a:t>“Rules-based” decision taking can be increasingly based on computerised data.</a:t>
            </a:r>
          </a:p>
          <a:p>
            <a:pPr eaLnBrk="1" hangingPunct="1">
              <a:lnSpc>
                <a:spcPct val="90000"/>
              </a:lnSpc>
            </a:pPr>
            <a:endParaRPr lang="en-GB" altLang="en-US" sz="2800" smtClean="0"/>
          </a:p>
        </p:txBody>
      </p:sp>
    </p:spTree>
    <p:extLst>
      <p:ext uri="{BB962C8B-B14F-4D97-AF65-F5344CB8AC3E}">
        <p14:creationId xmlns:p14="http://schemas.microsoft.com/office/powerpoint/2010/main" val="16748245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FED21855A855F04B8607047ED69BA6A0" ma:contentTypeVersion="1" ma:contentTypeDescription="Create a new document." ma:contentTypeScope="" ma:versionID="40eb6d434829769824a81a3013da39d4">
  <xsd:schema xmlns:xsd="http://www.w3.org/2001/XMLSchema" xmlns:xs="http://www.w3.org/2001/XMLSchema" xmlns:p="http://schemas.microsoft.com/office/2006/metadata/properties" xmlns:ns1="http://schemas.microsoft.com/sharepoint/v3" xmlns:ns2="1cee54ca-82b6-4236-9b40-7f3bc8bbb7ff" targetNamespace="http://schemas.microsoft.com/office/2006/metadata/properties" ma:root="true" ma:fieldsID="160b50a7b256b90125bbacd003621dec" ns1:_="" ns2:_="">
    <xsd:import namespace="http://schemas.microsoft.com/sharepoint/v3"/>
    <xsd:import namespace="1cee54ca-82b6-4236-9b40-7f3bc8bbb7ff"/>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hidden="true" ma:internalName="PublishingStartDate">
      <xsd:simpleType>
        <xsd:restriction base="dms:Unknown"/>
      </xsd:simpleType>
    </xsd:element>
    <xsd:element name="PublishingExpirationDate" ma:index="12"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cee54ca-82b6-4236-9b40-7f3bc8bbb7f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1cee54ca-82b6-4236-9b40-7f3bc8bbb7ff">K6U3NS7JEQ5J-9-1</_dlc_DocId>
    <_dlc_DocIdUrl xmlns="1cee54ca-82b6-4236-9b40-7f3bc8bbb7ff">
      <Url>http://wwwn.mutah.edu.jo/ar/school/_layouts/DocIdRedir.aspx?ID=K6U3NS7JEQ5J-9-1</Url>
      <Description>K6U3NS7JEQ5J-9-1</Description>
    </_dlc_DocIdUrl>
  </documentManagement>
</p:properties>
</file>

<file path=customXml/itemProps1.xml><?xml version="1.0" encoding="utf-8"?>
<ds:datastoreItem xmlns:ds="http://schemas.openxmlformats.org/officeDocument/2006/customXml" ds:itemID="{B6753530-F396-4AB3-88A8-F7D8BF1CC57A}"/>
</file>

<file path=customXml/itemProps2.xml><?xml version="1.0" encoding="utf-8"?>
<ds:datastoreItem xmlns:ds="http://schemas.openxmlformats.org/officeDocument/2006/customXml" ds:itemID="{F07FE097-A51D-4EE7-81F8-8B12FFCB9AFE}"/>
</file>

<file path=customXml/itemProps3.xml><?xml version="1.0" encoding="utf-8"?>
<ds:datastoreItem xmlns:ds="http://schemas.openxmlformats.org/officeDocument/2006/customXml" ds:itemID="{17D269DB-B83B-4BAB-843E-D69BAB8AD3C4}"/>
</file>

<file path=customXml/itemProps4.xml><?xml version="1.0" encoding="utf-8"?>
<ds:datastoreItem xmlns:ds="http://schemas.openxmlformats.org/officeDocument/2006/customXml" ds:itemID="{BAD350C0-6762-4EF1-B581-3C3069813479}"/>
</file>

<file path=docProps/app.xml><?xml version="1.0" encoding="utf-8"?>
<Properties xmlns="http://schemas.openxmlformats.org/officeDocument/2006/extended-properties" xmlns:vt="http://schemas.openxmlformats.org/officeDocument/2006/docPropsVTypes">
  <TotalTime>0</TotalTime>
  <Words>1991</Words>
  <Application>Microsoft Office PowerPoint</Application>
  <PresentationFormat>On-screen Show (4:3)</PresentationFormat>
  <Paragraphs>231</Paragraphs>
  <Slides>31</Slides>
  <Notes>9</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 Managing the Information and communication Technology Resources </vt:lpstr>
      <vt:lpstr>Chapter 1</vt:lpstr>
      <vt:lpstr>Information as a strategic asset</vt:lpstr>
      <vt:lpstr>Learning outcomes</vt:lpstr>
      <vt:lpstr>Some key information challenges</vt:lpstr>
      <vt:lpstr>Information enables organisations to..</vt:lpstr>
      <vt:lpstr>Information quality</vt:lpstr>
      <vt:lpstr>Businesses need quality information to:- </vt:lpstr>
      <vt:lpstr>Information as a basic business input</vt:lpstr>
      <vt:lpstr>Characteristics of good information</vt:lpstr>
      <vt:lpstr>Relevant 1 of 10</vt:lpstr>
      <vt:lpstr>Accurate  2 of 10 </vt:lpstr>
      <vt:lpstr>Complete  3 of 10</vt:lpstr>
      <vt:lpstr>Confidence  4 of 10</vt:lpstr>
      <vt:lpstr>Right person  5 of 10</vt:lpstr>
      <vt:lpstr>Timely  6 of 10</vt:lpstr>
      <vt:lpstr>Right level of detail  7 of 10 </vt:lpstr>
      <vt:lpstr>Appropriate channel of communication (8 of 10)</vt:lpstr>
      <vt:lpstr>Channel of communication (1 of 2)</vt:lpstr>
      <vt:lpstr>Channel of communication (2 of 2)</vt:lpstr>
      <vt:lpstr>Understandable  (9 of 10)</vt:lpstr>
      <vt:lpstr>Cost-effective  (10 of 10)</vt:lpstr>
      <vt:lpstr>Types of business information providers 1of 3</vt:lpstr>
      <vt:lpstr>Types of business information providers 2of 3</vt:lpstr>
      <vt:lpstr>Managers need internal  information on:-</vt:lpstr>
      <vt:lpstr>Information on currency rates crucial in a globalised economy</vt:lpstr>
      <vt:lpstr>Managers need financial information about other  companies to:</vt:lpstr>
      <vt:lpstr>Managers need customer data to: </vt:lpstr>
      <vt:lpstr>Managers need technological awareness</vt:lpstr>
      <vt:lpstr>Managers need to be alert to macro-economic signals: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Managing the Information and communication Technology Resources </dc:title>
  <dc:creator>admin</dc:creator>
  <cp:lastModifiedBy>admin</cp:lastModifiedBy>
  <cp:revision>1</cp:revision>
  <dcterms:created xsi:type="dcterms:W3CDTF">2018-07-08T09:32:02Z</dcterms:created>
  <dcterms:modified xsi:type="dcterms:W3CDTF">2018-07-08T09:32:44Z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0x010100FED21855A855F04B8607047ED69BA6A0</vt:lpwstr>
  </property>
  <property fmtid="{D5CDD505-2E9C-101B-9397-08002B2CF9AE}" pid="3" name="_dlc_DocIdItemGuid">
    <vt:lpwstr>7c574bcb-6998-44f8-9f6e-b821d868aebf</vt:lpwstr>
  </property>
</Properties>
</file>